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344" r:id="rId3"/>
    <p:sldId id="323" r:id="rId4"/>
    <p:sldId id="334" r:id="rId5"/>
    <p:sldId id="265" r:id="rId6"/>
    <p:sldId id="278" r:id="rId7"/>
    <p:sldId id="335" r:id="rId8"/>
    <p:sldId id="336" r:id="rId9"/>
    <p:sldId id="337" r:id="rId10"/>
    <p:sldId id="338" r:id="rId11"/>
    <p:sldId id="339" r:id="rId12"/>
    <p:sldId id="299" r:id="rId13"/>
    <p:sldId id="273" r:id="rId14"/>
    <p:sldId id="327" r:id="rId15"/>
    <p:sldId id="263" r:id="rId16"/>
    <p:sldId id="340" r:id="rId17"/>
    <p:sldId id="341" r:id="rId18"/>
    <p:sldId id="283" r:id="rId19"/>
    <p:sldId id="329" r:id="rId20"/>
    <p:sldId id="309" r:id="rId21"/>
    <p:sldId id="319" r:id="rId22"/>
    <p:sldId id="330" r:id="rId23"/>
    <p:sldId id="346" r:id="rId24"/>
    <p:sldId id="342" r:id="rId25"/>
    <p:sldId id="285" r:id="rId26"/>
    <p:sldId id="269" r:id="rId27"/>
    <p:sldId id="286" r:id="rId28"/>
    <p:sldId id="331" r:id="rId29"/>
    <p:sldId id="289" r:id="rId30"/>
    <p:sldId id="302" r:id="rId31"/>
    <p:sldId id="351" r:id="rId32"/>
    <p:sldId id="306" r:id="rId33"/>
    <p:sldId id="347" r:id="rId34"/>
    <p:sldId id="333" r:id="rId35"/>
    <p:sldId id="348" r:id="rId36"/>
    <p:sldId id="316" r:id="rId37"/>
    <p:sldId id="343" r:id="rId38"/>
    <p:sldId id="350" r:id="rId39"/>
    <p:sldId id="345" r:id="rId40"/>
    <p:sldId id="300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73">
          <p15:clr>
            <a:srgbClr val="A4A3A4"/>
          </p15:clr>
        </p15:guide>
        <p15:guide id="2" orient="horz" pos="552">
          <p15:clr>
            <a:srgbClr val="A4A3A4"/>
          </p15:clr>
        </p15:guide>
        <p15:guide id="3" orient="horz" pos="1080">
          <p15:clr>
            <a:srgbClr val="A4A3A4"/>
          </p15:clr>
        </p15:guide>
        <p15:guide id="4" pos="2888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88B5318-7257-6DF9-0E08-07ADBD8CDFB2}" name="Flavia Miiro" initials="FM" userId="e694c78350db7a9d" providerId="Windows Live"/>
  <p188:author id="{5014B671-9061-CF1B-03CA-4CA7B84520A5}" name="Ellingson, Kate - (kellingson)" initials="KE" userId="S::kellingson@arizona.edu::2b71ad3b-1171-4992-92fe-e205ed4d113d" providerId="AD"/>
  <p188:author id="{40545EE3-AD6D-17E1-164D-7360B6A24F82}" name="Arushi Chalke" initials="AC" userId="0339ec6a7b32d96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AB0520"/>
    <a:srgbClr val="991329"/>
    <a:srgbClr val="E6E3D9"/>
    <a:srgbClr val="0C234B"/>
    <a:srgbClr val="5465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60B119-CAB7-4A81-9F38-1CBFD2F124FD}" v="10" dt="2025-09-15T16:24:36.6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50"/>
  </p:normalViewPr>
  <p:slideViewPr>
    <p:cSldViewPr snapToGrid="0" snapToObjects="1" showGuides="1">
      <p:cViewPr varScale="1">
        <p:scale>
          <a:sx n="51" d="100"/>
          <a:sy n="51" d="100"/>
        </p:scale>
        <p:origin x="1728" y="264"/>
      </p:cViewPr>
      <p:guideLst>
        <p:guide orient="horz" pos="1173"/>
        <p:guide orient="horz" pos="552"/>
        <p:guide orient="horz" pos="1080"/>
        <p:guide pos="288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avia Miiro" userId="e694c78350db7a9d" providerId="LiveId" clId="{DEF29952-B4F0-44D2-AAE6-786808D39416}"/>
    <pc:docChg chg="undo custSel modSld">
      <pc:chgData name="Flavia Miiro" userId="e694c78350db7a9d" providerId="LiveId" clId="{DEF29952-B4F0-44D2-AAE6-786808D39416}" dt="2025-09-15T16:24:36.654" v="350"/>
      <pc:docMkLst>
        <pc:docMk/>
      </pc:docMkLst>
      <pc:sldChg chg="addSp delSp modSp mod">
        <pc:chgData name="Flavia Miiro" userId="e694c78350db7a9d" providerId="LiveId" clId="{DEF29952-B4F0-44D2-AAE6-786808D39416}" dt="2025-09-15T07:34:44.338" v="9" actId="403"/>
        <pc:sldMkLst>
          <pc:docMk/>
          <pc:sldMk cId="3109514540" sldId="256"/>
        </pc:sldMkLst>
        <pc:spChg chg="add del mod">
          <ac:chgData name="Flavia Miiro" userId="e694c78350db7a9d" providerId="LiveId" clId="{DEF29952-B4F0-44D2-AAE6-786808D39416}" dt="2025-09-15T07:34:44.338" v="9" actId="403"/>
          <ac:spMkLst>
            <pc:docMk/>
            <pc:sldMk cId="3109514540" sldId="256"/>
            <ac:spMk id="4" creationId="{E267AD5A-7361-26C5-7A1F-5DFEACA5D1A9}"/>
          </ac:spMkLst>
        </pc:spChg>
        <pc:picChg chg="mod">
          <ac:chgData name="Flavia Miiro" userId="e694c78350db7a9d" providerId="LiveId" clId="{DEF29952-B4F0-44D2-AAE6-786808D39416}" dt="2025-09-15T07:34:17.886" v="2" actId="1076"/>
          <ac:picMkLst>
            <pc:docMk/>
            <pc:sldMk cId="3109514540" sldId="256"/>
            <ac:picMk id="5" creationId="{5C1F84AE-B9BA-8E53-576C-1597C3BE1EAB}"/>
          </ac:picMkLst>
        </pc:picChg>
      </pc:sldChg>
      <pc:sldChg chg="modSp mod">
        <pc:chgData name="Flavia Miiro" userId="e694c78350db7a9d" providerId="LiveId" clId="{DEF29952-B4F0-44D2-AAE6-786808D39416}" dt="2025-09-15T14:51:59.431" v="105" actId="20577"/>
        <pc:sldMkLst>
          <pc:docMk/>
          <pc:sldMk cId="726912107" sldId="265"/>
        </pc:sldMkLst>
        <pc:spChg chg="mod">
          <ac:chgData name="Flavia Miiro" userId="e694c78350db7a9d" providerId="LiveId" clId="{DEF29952-B4F0-44D2-AAE6-786808D39416}" dt="2025-09-15T14:51:59.431" v="105" actId="20577"/>
          <ac:spMkLst>
            <pc:docMk/>
            <pc:sldMk cId="726912107" sldId="265"/>
            <ac:spMk id="3" creationId="{C93F5190-489E-3227-95A8-6192044E7B08}"/>
          </ac:spMkLst>
        </pc:spChg>
      </pc:sldChg>
      <pc:sldChg chg="modSp mod">
        <pc:chgData name="Flavia Miiro" userId="e694c78350db7a9d" providerId="LiveId" clId="{DEF29952-B4F0-44D2-AAE6-786808D39416}" dt="2025-09-15T15:07:08.447" v="132" actId="207"/>
        <pc:sldMkLst>
          <pc:docMk/>
          <pc:sldMk cId="223550699" sldId="306"/>
        </pc:sldMkLst>
        <pc:spChg chg="mod">
          <ac:chgData name="Flavia Miiro" userId="e694c78350db7a9d" providerId="LiveId" clId="{DEF29952-B4F0-44D2-AAE6-786808D39416}" dt="2025-09-15T15:07:08.447" v="132" actId="207"/>
          <ac:spMkLst>
            <pc:docMk/>
            <pc:sldMk cId="223550699" sldId="306"/>
            <ac:spMk id="3" creationId="{8E077381-1242-EEC3-49D2-D31648AA72BB}"/>
          </ac:spMkLst>
        </pc:spChg>
      </pc:sldChg>
      <pc:sldChg chg="delSp modSp mod">
        <pc:chgData name="Flavia Miiro" userId="e694c78350db7a9d" providerId="LiveId" clId="{DEF29952-B4F0-44D2-AAE6-786808D39416}" dt="2025-09-15T15:01:40.127" v="130" actId="14100"/>
        <pc:sldMkLst>
          <pc:docMk/>
          <pc:sldMk cId="700051411" sldId="319"/>
        </pc:sldMkLst>
        <pc:spChg chg="mod">
          <ac:chgData name="Flavia Miiro" userId="e694c78350db7a9d" providerId="LiveId" clId="{DEF29952-B4F0-44D2-AAE6-786808D39416}" dt="2025-09-15T15:01:40.127" v="130" actId="14100"/>
          <ac:spMkLst>
            <pc:docMk/>
            <pc:sldMk cId="700051411" sldId="319"/>
            <ac:spMk id="3" creationId="{8028E752-C57E-2577-E158-52DBB74F456E}"/>
          </ac:spMkLst>
        </pc:spChg>
        <pc:picChg chg="del">
          <ac:chgData name="Flavia Miiro" userId="e694c78350db7a9d" providerId="LiveId" clId="{DEF29952-B4F0-44D2-AAE6-786808D39416}" dt="2025-09-15T15:01:28.090" v="126" actId="478"/>
          <ac:picMkLst>
            <pc:docMk/>
            <pc:sldMk cId="700051411" sldId="319"/>
            <ac:picMk id="5" creationId="{4A173D6C-A716-7F5C-BF2F-8B985FBFA19A}"/>
          </ac:picMkLst>
        </pc:picChg>
      </pc:sldChg>
      <pc:sldChg chg="addSp delSp modSp mod chgLayout">
        <pc:chgData name="Flavia Miiro" userId="e694c78350db7a9d" providerId="LiveId" clId="{DEF29952-B4F0-44D2-AAE6-786808D39416}" dt="2025-09-15T16:22:57.073" v="347" actId="20577"/>
        <pc:sldMkLst>
          <pc:docMk/>
          <pc:sldMk cId="856480658" sldId="323"/>
        </pc:sldMkLst>
        <pc:spChg chg="mod">
          <ac:chgData name="Flavia Miiro" userId="e694c78350db7a9d" providerId="LiveId" clId="{DEF29952-B4F0-44D2-AAE6-786808D39416}" dt="2025-09-15T12:57:54.550" v="82" actId="20577"/>
          <ac:spMkLst>
            <pc:docMk/>
            <pc:sldMk cId="856480658" sldId="323"/>
            <ac:spMk id="2" creationId="{794A4C3A-7A02-2BEB-8C81-E2B3F240F969}"/>
          </ac:spMkLst>
        </pc:spChg>
        <pc:spChg chg="mod">
          <ac:chgData name="Flavia Miiro" userId="e694c78350db7a9d" providerId="LiveId" clId="{DEF29952-B4F0-44D2-AAE6-786808D39416}" dt="2025-09-15T16:22:57.073" v="347" actId="20577"/>
          <ac:spMkLst>
            <pc:docMk/>
            <pc:sldMk cId="856480658" sldId="323"/>
            <ac:spMk id="3" creationId="{D8DC69EC-896E-1405-75E1-5FE39061403C}"/>
          </ac:spMkLst>
        </pc:spChg>
        <pc:picChg chg="add mod">
          <ac:chgData name="Flavia Miiro" userId="e694c78350db7a9d" providerId="LiveId" clId="{DEF29952-B4F0-44D2-AAE6-786808D39416}" dt="2025-09-15T16:21:22.492" v="162" actId="14100"/>
          <ac:picMkLst>
            <pc:docMk/>
            <pc:sldMk cId="856480658" sldId="323"/>
            <ac:picMk id="4" creationId="{A27B7A86-4F5C-08E0-BF85-3E2EC7CED5F4}"/>
          </ac:picMkLst>
        </pc:picChg>
        <pc:picChg chg="del">
          <ac:chgData name="Flavia Miiro" userId="e694c78350db7a9d" providerId="LiveId" clId="{DEF29952-B4F0-44D2-AAE6-786808D39416}" dt="2025-09-15T07:36:00.350" v="10" actId="478"/>
          <ac:picMkLst>
            <pc:docMk/>
            <pc:sldMk cId="856480658" sldId="323"/>
            <ac:picMk id="5" creationId="{7BEF6927-51F9-7312-87AC-3B08CEB66EC5}"/>
          </ac:picMkLst>
        </pc:picChg>
        <pc:picChg chg="del mod">
          <ac:chgData name="Flavia Miiro" userId="e694c78350db7a9d" providerId="LiveId" clId="{DEF29952-B4F0-44D2-AAE6-786808D39416}" dt="2025-09-15T07:37:27.972" v="23" actId="478"/>
          <ac:picMkLst>
            <pc:docMk/>
            <pc:sldMk cId="856480658" sldId="323"/>
            <ac:picMk id="6" creationId="{76A4A77B-7E66-D947-78BE-6537AFCED507}"/>
          </ac:picMkLst>
        </pc:picChg>
      </pc:sldChg>
      <pc:sldChg chg="modAnim">
        <pc:chgData name="Flavia Miiro" userId="e694c78350db7a9d" providerId="LiveId" clId="{DEF29952-B4F0-44D2-AAE6-786808D39416}" dt="2025-09-15T16:24:36.654" v="350"/>
        <pc:sldMkLst>
          <pc:docMk/>
          <pc:sldMk cId="2129192580" sldId="331"/>
        </pc:sldMkLst>
      </pc:sldChg>
      <pc:sldChg chg="modSp mod">
        <pc:chgData name="Flavia Miiro" userId="e694c78350db7a9d" providerId="LiveId" clId="{DEF29952-B4F0-44D2-AAE6-786808D39416}" dt="2025-09-15T14:57:18.452" v="109" actId="20577"/>
        <pc:sldMkLst>
          <pc:docMk/>
          <pc:sldMk cId="3961832632" sldId="340"/>
        </pc:sldMkLst>
        <pc:spChg chg="mod">
          <ac:chgData name="Flavia Miiro" userId="e694c78350db7a9d" providerId="LiveId" clId="{DEF29952-B4F0-44D2-AAE6-786808D39416}" dt="2025-09-15T14:57:18.452" v="109" actId="20577"/>
          <ac:spMkLst>
            <pc:docMk/>
            <pc:sldMk cId="3961832632" sldId="340"/>
            <ac:spMk id="13" creationId="{B32F26AC-5408-2C57-FE11-D10F34D8735D}"/>
          </ac:spMkLst>
        </pc:spChg>
      </pc:sldChg>
      <pc:sldChg chg="addSp delSp modSp mod delAnim modAnim">
        <pc:chgData name="Flavia Miiro" userId="e694c78350db7a9d" providerId="LiveId" clId="{DEF29952-B4F0-44D2-AAE6-786808D39416}" dt="2025-09-15T16:20:20.450" v="154"/>
        <pc:sldMkLst>
          <pc:docMk/>
          <pc:sldMk cId="3347504429" sldId="343"/>
        </pc:sldMkLst>
        <pc:picChg chg="del">
          <ac:chgData name="Flavia Miiro" userId="e694c78350db7a9d" providerId="LiveId" clId="{DEF29952-B4F0-44D2-AAE6-786808D39416}" dt="2025-09-15T16:17:25.721" v="136" actId="478"/>
          <ac:picMkLst>
            <pc:docMk/>
            <pc:sldMk cId="3347504429" sldId="343"/>
            <ac:picMk id="3" creationId="{F1DDD4B5-5C3B-BAF8-3A26-1036A7319182}"/>
          </ac:picMkLst>
        </pc:picChg>
        <pc:picChg chg="add mod">
          <ac:chgData name="Flavia Miiro" userId="e694c78350db7a9d" providerId="LiveId" clId="{DEF29952-B4F0-44D2-AAE6-786808D39416}" dt="2025-09-15T16:18:13.238" v="139" actId="14100"/>
          <ac:picMkLst>
            <pc:docMk/>
            <pc:sldMk cId="3347504429" sldId="343"/>
            <ac:picMk id="4" creationId="{1EB6DEFB-C0A8-E22F-36F9-66322B6C854E}"/>
          </ac:picMkLst>
        </pc:picChg>
        <pc:picChg chg="add mod">
          <ac:chgData name="Flavia Miiro" userId="e694c78350db7a9d" providerId="LiveId" clId="{DEF29952-B4F0-44D2-AAE6-786808D39416}" dt="2025-09-15T16:19:21.521" v="146" actId="14100"/>
          <ac:picMkLst>
            <pc:docMk/>
            <pc:sldMk cId="3347504429" sldId="343"/>
            <ac:picMk id="6" creationId="{777272C9-0B7F-B635-2326-F0DD6BBB48E9}"/>
          </ac:picMkLst>
        </pc:picChg>
        <pc:picChg chg="add mod">
          <ac:chgData name="Flavia Miiro" userId="e694c78350db7a9d" providerId="LiveId" clId="{DEF29952-B4F0-44D2-AAE6-786808D39416}" dt="2025-09-15T16:19:39.981" v="149" actId="1076"/>
          <ac:picMkLst>
            <pc:docMk/>
            <pc:sldMk cId="3347504429" sldId="343"/>
            <ac:picMk id="7" creationId="{C26C5FE7-13E3-EC8F-5A5F-C4C5AFA383A6}"/>
          </ac:picMkLst>
        </pc:picChg>
        <pc:picChg chg="del">
          <ac:chgData name="Flavia Miiro" userId="e694c78350db7a9d" providerId="LiveId" clId="{DEF29952-B4F0-44D2-AAE6-786808D39416}" dt="2025-09-15T16:17:23.569" v="135" actId="478"/>
          <ac:picMkLst>
            <pc:docMk/>
            <pc:sldMk cId="3347504429" sldId="343"/>
            <ac:picMk id="8" creationId="{659752C9-0E23-2496-B2F3-7E2D5F03E06B}"/>
          </ac:picMkLst>
        </pc:picChg>
        <pc:picChg chg="del">
          <ac:chgData name="Flavia Miiro" userId="e694c78350db7a9d" providerId="LiveId" clId="{DEF29952-B4F0-44D2-AAE6-786808D39416}" dt="2025-09-15T16:17:18.270" v="134" actId="21"/>
          <ac:picMkLst>
            <pc:docMk/>
            <pc:sldMk cId="3347504429" sldId="343"/>
            <ac:picMk id="10" creationId="{C26C5FE7-13E3-EC8F-5A5F-C4C5AFA383A6}"/>
          </ac:picMkLst>
        </pc:picChg>
        <pc:picChg chg="add mod">
          <ac:chgData name="Flavia Miiro" userId="e694c78350db7a9d" providerId="LiveId" clId="{DEF29952-B4F0-44D2-AAE6-786808D39416}" dt="2025-09-15T16:20:15.927" v="153" actId="14100"/>
          <ac:picMkLst>
            <pc:docMk/>
            <pc:sldMk cId="3347504429" sldId="343"/>
            <ac:picMk id="11" creationId="{AD985A80-3C1E-075E-884B-92F5BCE0336D}"/>
          </ac:picMkLst>
        </pc:picChg>
        <pc:picChg chg="del">
          <ac:chgData name="Flavia Miiro" userId="e694c78350db7a9d" providerId="LiveId" clId="{DEF29952-B4F0-44D2-AAE6-786808D39416}" dt="2025-09-15T16:17:12.685" v="133" actId="478"/>
          <ac:picMkLst>
            <pc:docMk/>
            <pc:sldMk cId="3347504429" sldId="343"/>
            <ac:picMk id="12" creationId="{76400F41-635B-4E52-4A40-567D2619317F}"/>
          </ac:picMkLst>
        </pc:picChg>
      </pc:sldChg>
      <pc:sldChg chg="modSp mod">
        <pc:chgData name="Flavia Miiro" userId="e694c78350db7a9d" providerId="LiveId" clId="{DEF29952-B4F0-44D2-AAE6-786808D39416}" dt="2025-09-15T14:48:49.618" v="96" actId="20577"/>
        <pc:sldMkLst>
          <pc:docMk/>
          <pc:sldMk cId="82680621" sldId="344"/>
        </pc:sldMkLst>
        <pc:spChg chg="mod">
          <ac:chgData name="Flavia Miiro" userId="e694c78350db7a9d" providerId="LiveId" clId="{DEF29952-B4F0-44D2-AAE6-786808D39416}" dt="2025-09-15T14:47:24.429" v="83" actId="6549"/>
          <ac:spMkLst>
            <pc:docMk/>
            <pc:sldMk cId="82680621" sldId="344"/>
            <ac:spMk id="2" creationId="{6E664EBD-15AE-3D85-55DC-8BCD7BC60A47}"/>
          </ac:spMkLst>
        </pc:spChg>
        <pc:graphicFrameChg chg="modGraphic">
          <ac:chgData name="Flavia Miiro" userId="e694c78350db7a9d" providerId="LiveId" clId="{DEF29952-B4F0-44D2-AAE6-786808D39416}" dt="2025-09-15T14:48:49.618" v="96" actId="20577"/>
          <ac:graphicFrameMkLst>
            <pc:docMk/>
            <pc:sldMk cId="82680621" sldId="344"/>
            <ac:graphicFrameMk id="7" creationId="{B9ED7473-C35D-A2F6-9CAA-4A9AA0BE895B}"/>
          </ac:graphicFrameMkLst>
        </pc:graphicFrameChg>
      </pc:sldChg>
      <pc:sldChg chg="modSp mod">
        <pc:chgData name="Flavia Miiro" userId="e694c78350db7a9d" providerId="LiveId" clId="{DEF29952-B4F0-44D2-AAE6-786808D39416}" dt="2025-09-15T12:27:39.748" v="45" actId="20577"/>
        <pc:sldMkLst>
          <pc:docMk/>
          <pc:sldMk cId="1086881822" sldId="348"/>
        </pc:sldMkLst>
        <pc:graphicFrameChg chg="mod modGraphic">
          <ac:chgData name="Flavia Miiro" userId="e694c78350db7a9d" providerId="LiveId" clId="{DEF29952-B4F0-44D2-AAE6-786808D39416}" dt="2025-09-15T12:27:39.748" v="45" actId="20577"/>
          <ac:graphicFrameMkLst>
            <pc:docMk/>
            <pc:sldMk cId="1086881822" sldId="348"/>
            <ac:graphicFrameMk id="5" creationId="{642819AF-EFFF-BE86-301B-AAA5CC23895B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0DAF76-4196-4217-9879-AA6FEFE5991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0C18465-A042-4B9A-95EA-C6CB01F3A238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Aim 1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To determine completeness in documentation necessary for CAUTI </a:t>
          </a:r>
          <a:r>
            <a:rPr lang="en-US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surveillance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on adult inpatient wards the impact of completeness on incidence estimates</a:t>
          </a:r>
        </a:p>
      </dgm:t>
    </dgm:pt>
    <dgm:pt modelId="{DBD2A0D7-9E44-41FB-A314-6C0B17DF727E}" type="parTrans" cxnId="{568F2646-D215-4CE4-ACBC-2FD0BE3BFC80}">
      <dgm:prSet/>
      <dgm:spPr/>
      <dgm:t>
        <a:bodyPr/>
        <a:lstStyle/>
        <a:p>
          <a:endParaRPr lang="en-US"/>
        </a:p>
      </dgm:t>
    </dgm:pt>
    <dgm:pt modelId="{DBCA985C-1DE6-4158-AA00-DDD20ED49A31}" type="sibTrans" cxnId="{568F2646-D215-4CE4-ACBC-2FD0BE3BFC80}">
      <dgm:prSet/>
      <dgm:spPr/>
      <dgm:t>
        <a:bodyPr/>
        <a:lstStyle/>
        <a:p>
          <a:endParaRPr lang="en-US"/>
        </a:p>
      </dgm:t>
    </dgm:pt>
    <dgm:pt modelId="{0EEDD2E9-94DD-4DB3-A78F-0BEB63D54F96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Aim 2: </a:t>
          </a:r>
          <a:r>
            <a:rPr lang="en-US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 establish adherence some CAUTI </a:t>
          </a:r>
          <a:r>
            <a:rPr lang="en-US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prevention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bundles on the medical and surgical inpatient wards</a:t>
          </a:r>
        </a:p>
      </dgm:t>
    </dgm:pt>
    <dgm:pt modelId="{CC5DD4D7-7B12-4B19-A00F-A540516163F7}" type="parTrans" cxnId="{3B29DC35-BEA8-4884-8D08-04D6CB69E455}">
      <dgm:prSet/>
      <dgm:spPr/>
      <dgm:t>
        <a:bodyPr/>
        <a:lstStyle/>
        <a:p>
          <a:endParaRPr lang="en-US"/>
        </a:p>
      </dgm:t>
    </dgm:pt>
    <dgm:pt modelId="{41BBE015-1886-4600-B1FC-5F5D8BFE873B}" type="sibTrans" cxnId="{3B29DC35-BEA8-4884-8D08-04D6CB69E455}">
      <dgm:prSet/>
      <dgm:spPr/>
      <dgm:t>
        <a:bodyPr/>
        <a:lstStyle/>
        <a:p>
          <a:endParaRPr lang="en-US"/>
        </a:p>
      </dgm:t>
    </dgm:pt>
    <dgm:pt modelId="{89B99B80-FFD6-40CD-AAE4-027ECA531184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Aim 3: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To identify barriers and facilitators of CAUTI </a:t>
          </a:r>
          <a:r>
            <a:rPr lang="en-US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surveillance, prevention, and management</a:t>
          </a:r>
          <a:r>
            <a:rPr lang="en-US" b="0" u="non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using a mixed-methods approach to integrate healthcare worker perspectives</a:t>
          </a:r>
        </a:p>
      </dgm:t>
    </dgm:pt>
    <dgm:pt modelId="{8709AE5F-8C48-49A2-A02C-4571C583D016}" type="parTrans" cxnId="{A7410443-EB94-471C-81E9-4561B1F1055F}">
      <dgm:prSet/>
      <dgm:spPr/>
      <dgm:t>
        <a:bodyPr/>
        <a:lstStyle/>
        <a:p>
          <a:endParaRPr lang="en-US"/>
        </a:p>
      </dgm:t>
    </dgm:pt>
    <dgm:pt modelId="{F5695F3D-7A5E-4C70-99FC-3CD99A6E27D8}" type="sibTrans" cxnId="{A7410443-EB94-471C-81E9-4561B1F1055F}">
      <dgm:prSet/>
      <dgm:spPr/>
      <dgm:t>
        <a:bodyPr/>
        <a:lstStyle/>
        <a:p>
          <a:endParaRPr lang="en-US"/>
        </a:p>
      </dgm:t>
    </dgm:pt>
    <dgm:pt modelId="{F6477FAE-94B6-479D-BB05-8C76653E6020}" type="pres">
      <dgm:prSet presAssocID="{8B0DAF76-4196-4217-9879-AA6FEFE5991D}" presName="root" presStyleCnt="0">
        <dgm:presLayoutVars>
          <dgm:dir/>
          <dgm:resizeHandles val="exact"/>
        </dgm:presLayoutVars>
      </dgm:prSet>
      <dgm:spPr/>
    </dgm:pt>
    <dgm:pt modelId="{BEDAC0B0-19EA-4097-97D7-5E3161C7E4CD}" type="pres">
      <dgm:prSet presAssocID="{70C18465-A042-4B9A-95EA-C6CB01F3A238}" presName="compNode" presStyleCnt="0"/>
      <dgm:spPr/>
    </dgm:pt>
    <dgm:pt modelId="{C4C3251A-C6ED-444C-809E-8670E392AD43}" type="pres">
      <dgm:prSet presAssocID="{70C18465-A042-4B9A-95EA-C6CB01F3A238}" presName="bgRect" presStyleLbl="bgShp" presStyleIdx="0" presStyleCnt="3"/>
      <dgm:spPr/>
    </dgm:pt>
    <dgm:pt modelId="{2754C8DE-BD40-4828-B1E4-8FD1D10F704E}" type="pres">
      <dgm:prSet presAssocID="{70C18465-A042-4B9A-95EA-C6CB01F3A238}" presName="iconRect" presStyleLbl="nod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84B3B4C1-530B-412B-AE1C-96BDF97E433D}" type="pres">
      <dgm:prSet presAssocID="{70C18465-A042-4B9A-95EA-C6CB01F3A238}" presName="spaceRect" presStyleCnt="0"/>
      <dgm:spPr/>
    </dgm:pt>
    <dgm:pt modelId="{E85506BA-D267-4A18-B2F6-6E1CDA3A81D3}" type="pres">
      <dgm:prSet presAssocID="{70C18465-A042-4B9A-95EA-C6CB01F3A238}" presName="parTx" presStyleLbl="revTx" presStyleIdx="0" presStyleCnt="3">
        <dgm:presLayoutVars>
          <dgm:chMax val="0"/>
          <dgm:chPref val="0"/>
        </dgm:presLayoutVars>
      </dgm:prSet>
      <dgm:spPr/>
    </dgm:pt>
    <dgm:pt modelId="{7DB3739C-0C6A-4935-B73A-BDEA72F2FA87}" type="pres">
      <dgm:prSet presAssocID="{DBCA985C-1DE6-4158-AA00-DDD20ED49A31}" presName="sibTrans" presStyleCnt="0"/>
      <dgm:spPr/>
    </dgm:pt>
    <dgm:pt modelId="{D11FF6E3-19CF-4EB7-8413-072D0B9B192D}" type="pres">
      <dgm:prSet presAssocID="{0EEDD2E9-94DD-4DB3-A78F-0BEB63D54F96}" presName="compNode" presStyleCnt="0"/>
      <dgm:spPr/>
    </dgm:pt>
    <dgm:pt modelId="{37FB6658-D6BE-42E3-BCC4-AEA3B6E435A5}" type="pres">
      <dgm:prSet presAssocID="{0EEDD2E9-94DD-4DB3-A78F-0BEB63D54F96}" presName="bgRect" presStyleLbl="bgShp" presStyleIdx="1" presStyleCnt="3"/>
      <dgm:spPr/>
    </dgm:pt>
    <dgm:pt modelId="{6DBE4C57-1D78-45F0-BC9D-EC7DE1E5B178}" type="pres">
      <dgm:prSet presAssocID="{0EEDD2E9-94DD-4DB3-A78F-0BEB63D54F96}" presName="iconRect" presStyleLbl="node1" presStyleIdx="1" presStyleCnt="3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62DD1DB5-7693-4E92-AEE6-18C538B656B0}" type="pres">
      <dgm:prSet presAssocID="{0EEDD2E9-94DD-4DB3-A78F-0BEB63D54F96}" presName="spaceRect" presStyleCnt="0"/>
      <dgm:spPr/>
    </dgm:pt>
    <dgm:pt modelId="{A59D6AF5-EB93-477F-AE6B-D9221B0A82FE}" type="pres">
      <dgm:prSet presAssocID="{0EEDD2E9-94DD-4DB3-A78F-0BEB63D54F96}" presName="parTx" presStyleLbl="revTx" presStyleIdx="1" presStyleCnt="3">
        <dgm:presLayoutVars>
          <dgm:chMax val="0"/>
          <dgm:chPref val="0"/>
        </dgm:presLayoutVars>
      </dgm:prSet>
      <dgm:spPr/>
    </dgm:pt>
    <dgm:pt modelId="{83923082-495A-41E5-B36E-CF9A264EE72D}" type="pres">
      <dgm:prSet presAssocID="{41BBE015-1886-4600-B1FC-5F5D8BFE873B}" presName="sibTrans" presStyleCnt="0"/>
      <dgm:spPr/>
    </dgm:pt>
    <dgm:pt modelId="{5554EB04-9AF2-44EF-B3D1-97E89F5939B9}" type="pres">
      <dgm:prSet presAssocID="{89B99B80-FFD6-40CD-AAE4-027ECA531184}" presName="compNode" presStyleCnt="0"/>
      <dgm:spPr/>
    </dgm:pt>
    <dgm:pt modelId="{E957833F-01DE-415B-A7BB-D4133708F8CF}" type="pres">
      <dgm:prSet presAssocID="{89B99B80-FFD6-40CD-AAE4-027ECA531184}" presName="bgRect" presStyleLbl="bgShp" presStyleIdx="2" presStyleCnt="3"/>
      <dgm:spPr/>
    </dgm:pt>
    <dgm:pt modelId="{37EB25CA-B4AD-4476-8BCD-BA76FFC8B02D}" type="pres">
      <dgm:prSet presAssocID="{89B99B80-FFD6-40CD-AAE4-027ECA531184}" presName="iconRect" presStyleLbl="node1" presStyleIdx="2" presStyleCnt="3"/>
      <dgm:spPr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84E59419-4299-4CF8-AB10-52E446C67834}" type="pres">
      <dgm:prSet presAssocID="{89B99B80-FFD6-40CD-AAE4-027ECA531184}" presName="spaceRect" presStyleCnt="0"/>
      <dgm:spPr/>
    </dgm:pt>
    <dgm:pt modelId="{64D80DF2-5A7A-40ED-94CD-68F9DA11AF83}" type="pres">
      <dgm:prSet presAssocID="{89B99B80-FFD6-40CD-AAE4-027ECA53118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B29DC35-BEA8-4884-8D08-04D6CB69E455}" srcId="{8B0DAF76-4196-4217-9879-AA6FEFE5991D}" destId="{0EEDD2E9-94DD-4DB3-A78F-0BEB63D54F96}" srcOrd="1" destOrd="0" parTransId="{CC5DD4D7-7B12-4B19-A00F-A540516163F7}" sibTransId="{41BBE015-1886-4600-B1FC-5F5D8BFE873B}"/>
    <dgm:cxn modelId="{A7410443-EB94-471C-81E9-4561B1F1055F}" srcId="{8B0DAF76-4196-4217-9879-AA6FEFE5991D}" destId="{89B99B80-FFD6-40CD-AAE4-027ECA531184}" srcOrd="2" destOrd="0" parTransId="{8709AE5F-8C48-49A2-A02C-4571C583D016}" sibTransId="{F5695F3D-7A5E-4C70-99FC-3CD99A6E27D8}"/>
    <dgm:cxn modelId="{568F2646-D215-4CE4-ACBC-2FD0BE3BFC80}" srcId="{8B0DAF76-4196-4217-9879-AA6FEFE5991D}" destId="{70C18465-A042-4B9A-95EA-C6CB01F3A238}" srcOrd="0" destOrd="0" parTransId="{DBD2A0D7-9E44-41FB-A314-6C0B17DF727E}" sibTransId="{DBCA985C-1DE6-4158-AA00-DDD20ED49A31}"/>
    <dgm:cxn modelId="{06429B8C-B6D2-4220-ACF3-AB32031E5BE7}" type="presOf" srcId="{0EEDD2E9-94DD-4DB3-A78F-0BEB63D54F96}" destId="{A59D6AF5-EB93-477F-AE6B-D9221B0A82FE}" srcOrd="0" destOrd="0" presId="urn:microsoft.com/office/officeart/2018/2/layout/IconVerticalSolidList"/>
    <dgm:cxn modelId="{69028C8F-60F6-406A-8C37-6B3186CCA58A}" type="presOf" srcId="{89B99B80-FFD6-40CD-AAE4-027ECA531184}" destId="{64D80DF2-5A7A-40ED-94CD-68F9DA11AF83}" srcOrd="0" destOrd="0" presId="urn:microsoft.com/office/officeart/2018/2/layout/IconVerticalSolidList"/>
    <dgm:cxn modelId="{14B030CB-9F92-430F-9798-A2C2CC89181A}" type="presOf" srcId="{70C18465-A042-4B9A-95EA-C6CB01F3A238}" destId="{E85506BA-D267-4A18-B2F6-6E1CDA3A81D3}" srcOrd="0" destOrd="0" presId="urn:microsoft.com/office/officeart/2018/2/layout/IconVerticalSolidList"/>
    <dgm:cxn modelId="{1E5DB0E5-773A-43A7-9986-734DC2A083ED}" type="presOf" srcId="{8B0DAF76-4196-4217-9879-AA6FEFE5991D}" destId="{F6477FAE-94B6-479D-BB05-8C76653E6020}" srcOrd="0" destOrd="0" presId="urn:microsoft.com/office/officeart/2018/2/layout/IconVerticalSolidList"/>
    <dgm:cxn modelId="{711C730C-C33E-48EB-85DA-A9460F5EB1F4}" type="presParOf" srcId="{F6477FAE-94B6-479D-BB05-8C76653E6020}" destId="{BEDAC0B0-19EA-4097-97D7-5E3161C7E4CD}" srcOrd="0" destOrd="0" presId="urn:microsoft.com/office/officeart/2018/2/layout/IconVerticalSolidList"/>
    <dgm:cxn modelId="{5C67953C-BAE7-4D78-9964-00456520A07F}" type="presParOf" srcId="{BEDAC0B0-19EA-4097-97D7-5E3161C7E4CD}" destId="{C4C3251A-C6ED-444C-809E-8670E392AD43}" srcOrd="0" destOrd="0" presId="urn:microsoft.com/office/officeart/2018/2/layout/IconVerticalSolidList"/>
    <dgm:cxn modelId="{56E5F6FD-A18F-4C7D-BD20-F0F1BC84EC99}" type="presParOf" srcId="{BEDAC0B0-19EA-4097-97D7-5E3161C7E4CD}" destId="{2754C8DE-BD40-4828-B1E4-8FD1D10F704E}" srcOrd="1" destOrd="0" presId="urn:microsoft.com/office/officeart/2018/2/layout/IconVerticalSolidList"/>
    <dgm:cxn modelId="{933367AA-B4D1-43E7-A827-6D7CF0752A18}" type="presParOf" srcId="{BEDAC0B0-19EA-4097-97D7-5E3161C7E4CD}" destId="{84B3B4C1-530B-412B-AE1C-96BDF97E433D}" srcOrd="2" destOrd="0" presId="urn:microsoft.com/office/officeart/2018/2/layout/IconVerticalSolidList"/>
    <dgm:cxn modelId="{71694C52-8106-417A-8B8E-C8DF215541C2}" type="presParOf" srcId="{BEDAC0B0-19EA-4097-97D7-5E3161C7E4CD}" destId="{E85506BA-D267-4A18-B2F6-6E1CDA3A81D3}" srcOrd="3" destOrd="0" presId="urn:microsoft.com/office/officeart/2018/2/layout/IconVerticalSolidList"/>
    <dgm:cxn modelId="{5096CAD7-0B90-4788-A053-06D88AE88758}" type="presParOf" srcId="{F6477FAE-94B6-479D-BB05-8C76653E6020}" destId="{7DB3739C-0C6A-4935-B73A-BDEA72F2FA87}" srcOrd="1" destOrd="0" presId="urn:microsoft.com/office/officeart/2018/2/layout/IconVerticalSolidList"/>
    <dgm:cxn modelId="{4E982D6B-78B8-4232-AE1E-45800E792A1A}" type="presParOf" srcId="{F6477FAE-94B6-479D-BB05-8C76653E6020}" destId="{D11FF6E3-19CF-4EB7-8413-072D0B9B192D}" srcOrd="2" destOrd="0" presId="urn:microsoft.com/office/officeart/2018/2/layout/IconVerticalSolidList"/>
    <dgm:cxn modelId="{9C830581-5D3F-47D5-A009-2CC90A9E42A7}" type="presParOf" srcId="{D11FF6E3-19CF-4EB7-8413-072D0B9B192D}" destId="{37FB6658-D6BE-42E3-BCC4-AEA3B6E435A5}" srcOrd="0" destOrd="0" presId="urn:microsoft.com/office/officeart/2018/2/layout/IconVerticalSolidList"/>
    <dgm:cxn modelId="{31C592C4-F41E-4D7E-B213-2269045E42C6}" type="presParOf" srcId="{D11FF6E3-19CF-4EB7-8413-072D0B9B192D}" destId="{6DBE4C57-1D78-45F0-BC9D-EC7DE1E5B178}" srcOrd="1" destOrd="0" presId="urn:microsoft.com/office/officeart/2018/2/layout/IconVerticalSolidList"/>
    <dgm:cxn modelId="{83CE44E3-7A38-4BC3-A359-D9FA8BFF69E3}" type="presParOf" srcId="{D11FF6E3-19CF-4EB7-8413-072D0B9B192D}" destId="{62DD1DB5-7693-4E92-AEE6-18C538B656B0}" srcOrd="2" destOrd="0" presId="urn:microsoft.com/office/officeart/2018/2/layout/IconVerticalSolidList"/>
    <dgm:cxn modelId="{8E2184F6-D30B-4B3D-B3E8-E0989917C337}" type="presParOf" srcId="{D11FF6E3-19CF-4EB7-8413-072D0B9B192D}" destId="{A59D6AF5-EB93-477F-AE6B-D9221B0A82FE}" srcOrd="3" destOrd="0" presId="urn:microsoft.com/office/officeart/2018/2/layout/IconVerticalSolidList"/>
    <dgm:cxn modelId="{4EF7D3DA-0A01-47A0-B3AC-61642FEA7E8B}" type="presParOf" srcId="{F6477FAE-94B6-479D-BB05-8C76653E6020}" destId="{83923082-495A-41E5-B36E-CF9A264EE72D}" srcOrd="3" destOrd="0" presId="urn:microsoft.com/office/officeart/2018/2/layout/IconVerticalSolidList"/>
    <dgm:cxn modelId="{0EBB0A5C-02FE-4CD1-A09F-7E5F9AB11E6C}" type="presParOf" srcId="{F6477FAE-94B6-479D-BB05-8C76653E6020}" destId="{5554EB04-9AF2-44EF-B3D1-97E89F5939B9}" srcOrd="4" destOrd="0" presId="urn:microsoft.com/office/officeart/2018/2/layout/IconVerticalSolidList"/>
    <dgm:cxn modelId="{62443B21-DF84-4EB6-82B1-0E7A28147E88}" type="presParOf" srcId="{5554EB04-9AF2-44EF-B3D1-97E89F5939B9}" destId="{E957833F-01DE-415B-A7BB-D4133708F8CF}" srcOrd="0" destOrd="0" presId="urn:microsoft.com/office/officeart/2018/2/layout/IconVerticalSolidList"/>
    <dgm:cxn modelId="{EF1412E1-81E4-45E0-9BAE-EF68D51C8DC6}" type="presParOf" srcId="{5554EB04-9AF2-44EF-B3D1-97E89F5939B9}" destId="{37EB25CA-B4AD-4476-8BCD-BA76FFC8B02D}" srcOrd="1" destOrd="0" presId="urn:microsoft.com/office/officeart/2018/2/layout/IconVerticalSolidList"/>
    <dgm:cxn modelId="{9DD84507-17B0-48ED-8083-D2D888456906}" type="presParOf" srcId="{5554EB04-9AF2-44EF-B3D1-97E89F5939B9}" destId="{84E59419-4299-4CF8-AB10-52E446C67834}" srcOrd="2" destOrd="0" presId="urn:microsoft.com/office/officeart/2018/2/layout/IconVerticalSolidList"/>
    <dgm:cxn modelId="{910A3212-1883-48C0-9135-C861EFE95ECC}" type="presParOf" srcId="{5554EB04-9AF2-44EF-B3D1-97E89F5939B9}" destId="{64D80DF2-5A7A-40ED-94CD-68F9DA11AF8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D0B212-1FF8-457A-99E1-3ABB9DC845D1}" type="doc">
      <dgm:prSet loTypeId="urn:microsoft.com/office/officeart/2005/8/layout/vProcess5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E5C8E2F-2153-4283-B120-B19AEFF4D595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 sz="28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38F294C-F82B-4F9F-964D-6E3F148C15D6}" type="parTrans" cxnId="{A9F226C5-D92D-4652-9694-6274354806AA}">
      <dgm:prSet/>
      <dgm:spPr/>
      <dgm:t>
        <a:bodyPr/>
        <a:lstStyle/>
        <a:p>
          <a:endParaRPr lang="en-US" sz="24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C2FD445-825D-4DAE-8F4F-70A35E31D21B}" type="sibTrans" cxnId="{A9F226C5-D92D-4652-9694-6274354806AA}">
      <dgm:prSet custT="1"/>
      <dgm:spPr>
        <a:solidFill>
          <a:schemeClr val="tx2">
            <a:lumMod val="20000"/>
            <a:lumOff val="80000"/>
            <a:alpha val="90000"/>
          </a:schemeClr>
        </a:solidFill>
        <a:ln>
          <a:solidFill>
            <a:schemeClr val="tx2">
              <a:lumMod val="40000"/>
              <a:lumOff val="60000"/>
              <a:alpha val="90000"/>
            </a:schemeClr>
          </a:solidFill>
        </a:ln>
      </dgm:spPr>
      <dgm:t>
        <a:bodyPr/>
        <a:lstStyle/>
        <a:p>
          <a:endParaRPr lang="en-US" sz="44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CB5862D-7F15-4F64-A8F4-5CC208597E33}">
      <dgm:prSet custT="1"/>
      <dgm:spPr>
        <a:solidFill>
          <a:schemeClr val="tx2">
            <a:lumMod val="60000"/>
            <a:lumOff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endParaRPr lang="en-US" sz="28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C773DB6-7EED-454E-AEE8-B07483FAF80D}" type="parTrans" cxnId="{299A1823-F0B9-4275-AB92-6A74AB058AD9}">
      <dgm:prSet/>
      <dgm:spPr/>
      <dgm:t>
        <a:bodyPr/>
        <a:lstStyle/>
        <a:p>
          <a:endParaRPr lang="en-US" sz="24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0BF8E87-EF37-419A-8F36-016F988F124A}" type="sibTrans" cxnId="{299A1823-F0B9-4275-AB92-6A74AB058AD9}">
      <dgm:prSet/>
      <dgm:spPr/>
      <dgm:t>
        <a:bodyPr/>
        <a:lstStyle/>
        <a:p>
          <a:endParaRPr lang="en-US" sz="24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2E9345C-EF06-413E-A52B-BC37A21F1C10}" type="pres">
      <dgm:prSet presAssocID="{7FD0B212-1FF8-457A-99E1-3ABB9DC845D1}" presName="outerComposite" presStyleCnt="0">
        <dgm:presLayoutVars>
          <dgm:chMax val="5"/>
          <dgm:dir/>
          <dgm:resizeHandles val="exact"/>
        </dgm:presLayoutVars>
      </dgm:prSet>
      <dgm:spPr/>
    </dgm:pt>
    <dgm:pt modelId="{8EE7703A-F363-4949-A279-C1B7ABCB40BF}" type="pres">
      <dgm:prSet presAssocID="{7FD0B212-1FF8-457A-99E1-3ABB9DC845D1}" presName="dummyMaxCanvas" presStyleCnt="0">
        <dgm:presLayoutVars/>
      </dgm:prSet>
      <dgm:spPr/>
    </dgm:pt>
    <dgm:pt modelId="{DE8247EA-0E86-40F0-B8FA-D776CC68B107}" type="pres">
      <dgm:prSet presAssocID="{7FD0B212-1FF8-457A-99E1-3ABB9DC845D1}" presName="TwoNodes_1" presStyleLbl="node1" presStyleIdx="0" presStyleCnt="2">
        <dgm:presLayoutVars>
          <dgm:bulletEnabled val="1"/>
        </dgm:presLayoutVars>
      </dgm:prSet>
      <dgm:spPr/>
    </dgm:pt>
    <dgm:pt modelId="{54E18797-D64A-45B9-AFE7-0430EDA02249}" type="pres">
      <dgm:prSet presAssocID="{7FD0B212-1FF8-457A-99E1-3ABB9DC845D1}" presName="TwoNodes_2" presStyleLbl="node1" presStyleIdx="1" presStyleCnt="2">
        <dgm:presLayoutVars>
          <dgm:bulletEnabled val="1"/>
        </dgm:presLayoutVars>
      </dgm:prSet>
      <dgm:spPr/>
    </dgm:pt>
    <dgm:pt modelId="{0BBA42A7-F3C8-42A8-B83F-68B2F674028B}" type="pres">
      <dgm:prSet presAssocID="{7FD0B212-1FF8-457A-99E1-3ABB9DC845D1}" presName="TwoConn_1-2" presStyleLbl="fgAccFollowNode1" presStyleIdx="0" presStyleCnt="1">
        <dgm:presLayoutVars>
          <dgm:bulletEnabled val="1"/>
        </dgm:presLayoutVars>
      </dgm:prSet>
      <dgm:spPr/>
    </dgm:pt>
    <dgm:pt modelId="{EDF3E018-58A6-4224-81D1-EAE167451F15}" type="pres">
      <dgm:prSet presAssocID="{7FD0B212-1FF8-457A-99E1-3ABB9DC845D1}" presName="TwoNodes_1_text" presStyleLbl="node1" presStyleIdx="1" presStyleCnt="2">
        <dgm:presLayoutVars>
          <dgm:bulletEnabled val="1"/>
        </dgm:presLayoutVars>
      </dgm:prSet>
      <dgm:spPr/>
    </dgm:pt>
    <dgm:pt modelId="{1403A134-AE43-436C-A893-33AA7A5040CA}" type="pres">
      <dgm:prSet presAssocID="{7FD0B212-1FF8-457A-99E1-3ABB9DC845D1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299A1823-F0B9-4275-AB92-6A74AB058AD9}" srcId="{7FD0B212-1FF8-457A-99E1-3ABB9DC845D1}" destId="{5CB5862D-7F15-4F64-A8F4-5CC208597E33}" srcOrd="1" destOrd="0" parTransId="{3C773DB6-7EED-454E-AEE8-B07483FAF80D}" sibTransId="{60BF8E87-EF37-419A-8F36-016F988F124A}"/>
    <dgm:cxn modelId="{F6535E44-182D-4C2C-86CA-61E9003A59F1}" type="presOf" srcId="{7FD0B212-1FF8-457A-99E1-3ABB9DC845D1}" destId="{A2E9345C-EF06-413E-A52B-BC37A21F1C10}" srcOrd="0" destOrd="0" presId="urn:microsoft.com/office/officeart/2005/8/layout/vProcess5"/>
    <dgm:cxn modelId="{84F59264-745C-4486-9224-F570FE732490}" type="presOf" srcId="{7C2FD445-825D-4DAE-8F4F-70A35E31D21B}" destId="{0BBA42A7-F3C8-42A8-B83F-68B2F674028B}" srcOrd="0" destOrd="0" presId="urn:microsoft.com/office/officeart/2005/8/layout/vProcess5"/>
    <dgm:cxn modelId="{4DB88C6B-0AD5-41B9-885D-B0A2A0B8E346}" type="presOf" srcId="{5CB5862D-7F15-4F64-A8F4-5CC208597E33}" destId="{1403A134-AE43-436C-A893-33AA7A5040CA}" srcOrd="1" destOrd="0" presId="urn:microsoft.com/office/officeart/2005/8/layout/vProcess5"/>
    <dgm:cxn modelId="{B301D89D-9EE6-45B9-9CAC-C04D8C2E63B2}" type="presOf" srcId="{5CB5862D-7F15-4F64-A8F4-5CC208597E33}" destId="{54E18797-D64A-45B9-AFE7-0430EDA02249}" srcOrd="0" destOrd="0" presId="urn:microsoft.com/office/officeart/2005/8/layout/vProcess5"/>
    <dgm:cxn modelId="{A9F226C5-D92D-4652-9694-6274354806AA}" srcId="{7FD0B212-1FF8-457A-99E1-3ABB9DC845D1}" destId="{2E5C8E2F-2153-4283-B120-B19AEFF4D595}" srcOrd="0" destOrd="0" parTransId="{838F294C-F82B-4F9F-964D-6E3F148C15D6}" sibTransId="{7C2FD445-825D-4DAE-8F4F-70A35E31D21B}"/>
    <dgm:cxn modelId="{D52D3AC6-52E4-45F4-B8CD-EED6D58731B9}" type="presOf" srcId="{2E5C8E2F-2153-4283-B120-B19AEFF4D595}" destId="{DE8247EA-0E86-40F0-B8FA-D776CC68B107}" srcOrd="0" destOrd="0" presId="urn:microsoft.com/office/officeart/2005/8/layout/vProcess5"/>
    <dgm:cxn modelId="{12820DD5-2443-4C8B-A391-F9AA03D5F554}" type="presOf" srcId="{2E5C8E2F-2153-4283-B120-B19AEFF4D595}" destId="{EDF3E018-58A6-4224-81D1-EAE167451F15}" srcOrd="1" destOrd="0" presId="urn:microsoft.com/office/officeart/2005/8/layout/vProcess5"/>
    <dgm:cxn modelId="{E4F232AE-B4D4-472A-9AF4-D275B5F19300}" type="presParOf" srcId="{A2E9345C-EF06-413E-A52B-BC37A21F1C10}" destId="{8EE7703A-F363-4949-A279-C1B7ABCB40BF}" srcOrd="0" destOrd="0" presId="urn:microsoft.com/office/officeart/2005/8/layout/vProcess5"/>
    <dgm:cxn modelId="{D9C82A4F-DCF2-46CC-A21D-2B84465B99BA}" type="presParOf" srcId="{A2E9345C-EF06-413E-A52B-BC37A21F1C10}" destId="{DE8247EA-0E86-40F0-B8FA-D776CC68B107}" srcOrd="1" destOrd="0" presId="urn:microsoft.com/office/officeart/2005/8/layout/vProcess5"/>
    <dgm:cxn modelId="{F0D889C5-28FA-4B07-B530-A58B5B5C8F6C}" type="presParOf" srcId="{A2E9345C-EF06-413E-A52B-BC37A21F1C10}" destId="{54E18797-D64A-45B9-AFE7-0430EDA02249}" srcOrd="2" destOrd="0" presId="urn:microsoft.com/office/officeart/2005/8/layout/vProcess5"/>
    <dgm:cxn modelId="{C6FAC4FF-A233-4962-BC3A-0E0F21060519}" type="presParOf" srcId="{A2E9345C-EF06-413E-A52B-BC37A21F1C10}" destId="{0BBA42A7-F3C8-42A8-B83F-68B2F674028B}" srcOrd="3" destOrd="0" presId="urn:microsoft.com/office/officeart/2005/8/layout/vProcess5"/>
    <dgm:cxn modelId="{B6F64B6F-247F-4DFF-AE91-A48DA3BE62A8}" type="presParOf" srcId="{A2E9345C-EF06-413E-A52B-BC37A21F1C10}" destId="{EDF3E018-58A6-4224-81D1-EAE167451F15}" srcOrd="4" destOrd="0" presId="urn:microsoft.com/office/officeart/2005/8/layout/vProcess5"/>
    <dgm:cxn modelId="{456AE31E-7976-44DE-A5B2-4DFBFE4A9912}" type="presParOf" srcId="{A2E9345C-EF06-413E-A52B-BC37A21F1C10}" destId="{1403A134-AE43-436C-A893-33AA7A5040CA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5A525C-CE1F-4D6A-B032-A421AC23AA3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733BE1A-D014-4FB0-A93E-50B1635B9D86}">
      <dgm:prSet custT="1"/>
      <dgm:spPr/>
      <dgm:t>
        <a:bodyPr/>
        <a:lstStyle/>
        <a:p>
          <a:r>
            <a: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Retrospective medical chart review covering medical records from Jan 1 to Dec 31, 2023</a:t>
          </a:r>
        </a:p>
      </dgm:t>
    </dgm:pt>
    <dgm:pt modelId="{06881172-8054-4D4B-8F0B-DF79A6973BCD}" type="parTrans" cxnId="{1264BC70-2DE5-40A0-9E0F-5AEA15D19B4A}">
      <dgm:prSet/>
      <dgm:spPr/>
      <dgm:t>
        <a:bodyPr/>
        <a:lstStyle/>
        <a:p>
          <a:endParaRPr lang="en-US" sz="24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240A0B4-E756-46CC-884F-951BB894A698}" type="sibTrans" cxnId="{1264BC70-2DE5-40A0-9E0F-5AEA15D19B4A}">
      <dgm:prSet/>
      <dgm:spPr/>
      <dgm:t>
        <a:bodyPr/>
        <a:lstStyle/>
        <a:p>
          <a:endParaRPr lang="en-US" sz="24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808E895-8A93-4D16-B730-E16E467A8759}">
      <dgm:prSet custT="1"/>
      <dgm:spPr/>
      <dgm:t>
        <a:bodyPr/>
        <a:lstStyle/>
        <a:p>
          <a:r>
            <a:rPr lang="en-US" sz="3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Ethical approval: AMREF IRC, NACOSTI, UA IRB, and CGTRH scientific committee</a:t>
          </a:r>
        </a:p>
      </dgm:t>
    </dgm:pt>
    <dgm:pt modelId="{F35BF071-0FAC-40BB-8791-9718B2DDD6D7}" type="parTrans" cxnId="{BE27FA3D-3867-4B33-982B-50518E4D8DA5}">
      <dgm:prSet/>
      <dgm:spPr/>
      <dgm:t>
        <a:bodyPr/>
        <a:lstStyle/>
        <a:p>
          <a:endParaRPr lang="en-US" sz="24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3324B75-4AEB-4E27-A92E-D21C1E9F890F}" type="sibTrans" cxnId="{BE27FA3D-3867-4B33-982B-50518E4D8DA5}">
      <dgm:prSet/>
      <dgm:spPr/>
      <dgm:t>
        <a:bodyPr/>
        <a:lstStyle/>
        <a:p>
          <a:endParaRPr lang="en-US" sz="24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2D067E1-6726-4D27-BF3D-989DB390FA45}" type="pres">
      <dgm:prSet presAssocID="{935A525C-CE1F-4D6A-B032-A421AC23AA33}" presName="root" presStyleCnt="0">
        <dgm:presLayoutVars>
          <dgm:dir/>
          <dgm:resizeHandles val="exact"/>
        </dgm:presLayoutVars>
      </dgm:prSet>
      <dgm:spPr/>
    </dgm:pt>
    <dgm:pt modelId="{684B79CE-73A8-4C0C-BD28-2C7E62F86BE7}" type="pres">
      <dgm:prSet presAssocID="{0733BE1A-D014-4FB0-A93E-50B1635B9D86}" presName="compNode" presStyleCnt="0"/>
      <dgm:spPr/>
    </dgm:pt>
    <dgm:pt modelId="{999AFBE8-6AF1-4041-8188-05B8CAD45904}" type="pres">
      <dgm:prSet presAssocID="{0733BE1A-D014-4FB0-A93E-50B1635B9D86}" presName="bgRect" presStyleLbl="bgShp" presStyleIdx="0" presStyleCnt="2"/>
      <dgm:spPr/>
    </dgm:pt>
    <dgm:pt modelId="{0A4CEBC2-DF55-4FDA-90E4-3DBF31F2062F}" type="pres">
      <dgm:prSet presAssocID="{0733BE1A-D014-4FB0-A93E-50B1635B9D8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84A300B9-79D9-434C-94DF-6E52F819CFDB}" type="pres">
      <dgm:prSet presAssocID="{0733BE1A-D014-4FB0-A93E-50B1635B9D86}" presName="spaceRect" presStyleCnt="0"/>
      <dgm:spPr/>
    </dgm:pt>
    <dgm:pt modelId="{97244E46-E96F-4B84-818D-4C63DF68088B}" type="pres">
      <dgm:prSet presAssocID="{0733BE1A-D014-4FB0-A93E-50B1635B9D86}" presName="parTx" presStyleLbl="revTx" presStyleIdx="0" presStyleCnt="2">
        <dgm:presLayoutVars>
          <dgm:chMax val="0"/>
          <dgm:chPref val="0"/>
        </dgm:presLayoutVars>
      </dgm:prSet>
      <dgm:spPr/>
    </dgm:pt>
    <dgm:pt modelId="{E85F9DB7-8CB4-4600-B0EA-54183DB096AC}" type="pres">
      <dgm:prSet presAssocID="{A240A0B4-E756-46CC-884F-951BB894A698}" presName="sibTrans" presStyleCnt="0"/>
      <dgm:spPr/>
    </dgm:pt>
    <dgm:pt modelId="{9A640DB1-E2C0-4D62-81BE-F604DB9A79F3}" type="pres">
      <dgm:prSet presAssocID="{D808E895-8A93-4D16-B730-E16E467A8759}" presName="compNode" presStyleCnt="0"/>
      <dgm:spPr/>
    </dgm:pt>
    <dgm:pt modelId="{98B55BFA-33B0-47D8-A24D-AB5C91E52A78}" type="pres">
      <dgm:prSet presAssocID="{D808E895-8A93-4D16-B730-E16E467A8759}" presName="bgRect" presStyleLbl="bgShp" presStyleIdx="1" presStyleCnt="2"/>
      <dgm:spPr/>
    </dgm:pt>
    <dgm:pt modelId="{5CEEA2C3-343B-4FB7-BB02-8028BAC899DA}" type="pres">
      <dgm:prSet presAssocID="{D808E895-8A93-4D16-B730-E16E467A875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F16C5D3D-183B-44F7-98F7-01B03EE5F49C}" type="pres">
      <dgm:prSet presAssocID="{D808E895-8A93-4D16-B730-E16E467A8759}" presName="spaceRect" presStyleCnt="0"/>
      <dgm:spPr/>
    </dgm:pt>
    <dgm:pt modelId="{AC098A62-8285-487C-AFA8-ECC23F84F404}" type="pres">
      <dgm:prSet presAssocID="{D808E895-8A93-4D16-B730-E16E467A8759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BE27FA3D-3867-4B33-982B-50518E4D8DA5}" srcId="{935A525C-CE1F-4D6A-B032-A421AC23AA33}" destId="{D808E895-8A93-4D16-B730-E16E467A8759}" srcOrd="1" destOrd="0" parTransId="{F35BF071-0FAC-40BB-8791-9718B2DDD6D7}" sibTransId="{63324B75-4AEB-4E27-A92E-D21C1E9F890F}"/>
    <dgm:cxn modelId="{1264BC70-2DE5-40A0-9E0F-5AEA15D19B4A}" srcId="{935A525C-CE1F-4D6A-B032-A421AC23AA33}" destId="{0733BE1A-D014-4FB0-A93E-50B1635B9D86}" srcOrd="0" destOrd="0" parTransId="{06881172-8054-4D4B-8F0B-DF79A6973BCD}" sibTransId="{A240A0B4-E756-46CC-884F-951BB894A698}"/>
    <dgm:cxn modelId="{BDD1B6C6-4DCC-4023-820C-DF54A9F49529}" type="presOf" srcId="{0733BE1A-D014-4FB0-A93E-50B1635B9D86}" destId="{97244E46-E96F-4B84-818D-4C63DF68088B}" srcOrd="0" destOrd="0" presId="urn:microsoft.com/office/officeart/2018/2/layout/IconVerticalSolidList"/>
    <dgm:cxn modelId="{0FB29EE4-882C-4377-A3C2-6CBD61AC4431}" type="presOf" srcId="{D808E895-8A93-4D16-B730-E16E467A8759}" destId="{AC098A62-8285-487C-AFA8-ECC23F84F404}" srcOrd="0" destOrd="0" presId="urn:microsoft.com/office/officeart/2018/2/layout/IconVerticalSolidList"/>
    <dgm:cxn modelId="{F52C42F7-D8C8-4F68-BA17-181F18AC7B74}" type="presOf" srcId="{935A525C-CE1F-4D6A-B032-A421AC23AA33}" destId="{F2D067E1-6726-4D27-BF3D-989DB390FA45}" srcOrd="0" destOrd="0" presId="urn:microsoft.com/office/officeart/2018/2/layout/IconVerticalSolidList"/>
    <dgm:cxn modelId="{991518A2-0A5D-46A8-93B3-562B6160AAD6}" type="presParOf" srcId="{F2D067E1-6726-4D27-BF3D-989DB390FA45}" destId="{684B79CE-73A8-4C0C-BD28-2C7E62F86BE7}" srcOrd="0" destOrd="0" presId="urn:microsoft.com/office/officeart/2018/2/layout/IconVerticalSolidList"/>
    <dgm:cxn modelId="{E89E2AFF-8362-4C0F-B2E0-F037EB7FCB29}" type="presParOf" srcId="{684B79CE-73A8-4C0C-BD28-2C7E62F86BE7}" destId="{999AFBE8-6AF1-4041-8188-05B8CAD45904}" srcOrd="0" destOrd="0" presId="urn:microsoft.com/office/officeart/2018/2/layout/IconVerticalSolidList"/>
    <dgm:cxn modelId="{72272770-87F5-4172-8919-3FA52EF5141A}" type="presParOf" srcId="{684B79CE-73A8-4C0C-BD28-2C7E62F86BE7}" destId="{0A4CEBC2-DF55-4FDA-90E4-3DBF31F2062F}" srcOrd="1" destOrd="0" presId="urn:microsoft.com/office/officeart/2018/2/layout/IconVerticalSolidList"/>
    <dgm:cxn modelId="{52F6F94E-614B-4AEB-AB1D-3E7D4F7F1B97}" type="presParOf" srcId="{684B79CE-73A8-4C0C-BD28-2C7E62F86BE7}" destId="{84A300B9-79D9-434C-94DF-6E52F819CFDB}" srcOrd="2" destOrd="0" presId="urn:microsoft.com/office/officeart/2018/2/layout/IconVerticalSolidList"/>
    <dgm:cxn modelId="{C2137FFE-3F8D-4F02-B0AA-1EE9CB9B19D2}" type="presParOf" srcId="{684B79CE-73A8-4C0C-BD28-2C7E62F86BE7}" destId="{97244E46-E96F-4B84-818D-4C63DF68088B}" srcOrd="3" destOrd="0" presId="urn:microsoft.com/office/officeart/2018/2/layout/IconVerticalSolidList"/>
    <dgm:cxn modelId="{3354D781-7CFC-452B-B068-4BD8C9B94961}" type="presParOf" srcId="{F2D067E1-6726-4D27-BF3D-989DB390FA45}" destId="{E85F9DB7-8CB4-4600-B0EA-54183DB096AC}" srcOrd="1" destOrd="0" presId="urn:microsoft.com/office/officeart/2018/2/layout/IconVerticalSolidList"/>
    <dgm:cxn modelId="{9DB932CB-CEF1-49D6-B4FD-983933C955ED}" type="presParOf" srcId="{F2D067E1-6726-4D27-BF3D-989DB390FA45}" destId="{9A640DB1-E2C0-4D62-81BE-F604DB9A79F3}" srcOrd="2" destOrd="0" presId="urn:microsoft.com/office/officeart/2018/2/layout/IconVerticalSolidList"/>
    <dgm:cxn modelId="{9FB62695-6A5B-473E-BA48-7A5041A0B80E}" type="presParOf" srcId="{9A640DB1-E2C0-4D62-81BE-F604DB9A79F3}" destId="{98B55BFA-33B0-47D8-A24D-AB5C91E52A78}" srcOrd="0" destOrd="0" presId="urn:microsoft.com/office/officeart/2018/2/layout/IconVerticalSolidList"/>
    <dgm:cxn modelId="{72A9BDB7-C934-4BA6-ADC3-55A37F61DD91}" type="presParOf" srcId="{9A640DB1-E2C0-4D62-81BE-F604DB9A79F3}" destId="{5CEEA2C3-343B-4FB7-BB02-8028BAC899DA}" srcOrd="1" destOrd="0" presId="urn:microsoft.com/office/officeart/2018/2/layout/IconVerticalSolidList"/>
    <dgm:cxn modelId="{5E058A67-C56C-4B3B-B08C-F73B8FE1E3C3}" type="presParOf" srcId="{9A640DB1-E2C0-4D62-81BE-F604DB9A79F3}" destId="{F16C5D3D-183B-44F7-98F7-01B03EE5F49C}" srcOrd="2" destOrd="0" presId="urn:microsoft.com/office/officeart/2018/2/layout/IconVerticalSolidList"/>
    <dgm:cxn modelId="{B2624925-173A-4030-B1BE-E777EDB15542}" type="presParOf" srcId="{9A640DB1-E2C0-4D62-81BE-F604DB9A79F3}" destId="{AC098A62-8285-487C-AFA8-ECC23F84F40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EAE318-B28B-4224-839E-53799B45875B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EB751F-1BB1-4B9F-988C-A7EBD7A13557}">
      <dgm:prSet custT="1"/>
      <dgm:spPr/>
      <dgm:t>
        <a:bodyPr/>
        <a:lstStyle/>
        <a:p>
          <a:r>
            <a: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Whereas laboratory capacity has been cited in literature as a key hindrance to surveillance, lab capacity is not a key issue here [11]</a:t>
          </a:r>
        </a:p>
      </dgm:t>
    </dgm:pt>
    <dgm:pt modelId="{08515901-0A72-4DAE-8197-4EEA67ECB4C4}" type="parTrans" cxnId="{7822C404-B9DF-40CA-BB0F-8AA265A78652}">
      <dgm:prSet/>
      <dgm:spPr/>
      <dgm:t>
        <a:bodyPr/>
        <a:lstStyle/>
        <a:p>
          <a:endParaRPr lang="en-US" sz="2200"/>
        </a:p>
      </dgm:t>
    </dgm:pt>
    <dgm:pt modelId="{411D8FFF-D995-4A8D-9142-14E40A7C739F}" type="sibTrans" cxnId="{7822C404-B9DF-40CA-BB0F-8AA265A78652}">
      <dgm:prSet/>
      <dgm:spPr/>
      <dgm:t>
        <a:bodyPr/>
        <a:lstStyle/>
        <a:p>
          <a:endParaRPr lang="en-US" sz="2200"/>
        </a:p>
      </dgm:t>
    </dgm:pt>
    <dgm:pt modelId="{FC7A54A3-A402-4F7E-93DA-D719354B576A}">
      <dgm:prSet custT="1"/>
      <dgm:spPr/>
      <dgm:t>
        <a:bodyPr/>
        <a:lstStyle/>
        <a:p>
          <a:r>
            <a: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CAUTI incidence rates are affected by documentation gaps</a:t>
          </a:r>
        </a:p>
      </dgm:t>
    </dgm:pt>
    <dgm:pt modelId="{DF8F678A-7644-41A9-A83C-E9876DF124CE}" type="parTrans" cxnId="{D37BA4ED-BE05-4D7D-8263-1353579C87A7}">
      <dgm:prSet/>
      <dgm:spPr/>
      <dgm:t>
        <a:bodyPr/>
        <a:lstStyle/>
        <a:p>
          <a:endParaRPr lang="en-US" sz="2200"/>
        </a:p>
      </dgm:t>
    </dgm:pt>
    <dgm:pt modelId="{72B5D82F-B57D-4F53-B920-754813FD7DF8}" type="sibTrans" cxnId="{D37BA4ED-BE05-4D7D-8263-1353579C87A7}">
      <dgm:prSet/>
      <dgm:spPr/>
      <dgm:t>
        <a:bodyPr/>
        <a:lstStyle/>
        <a:p>
          <a:endParaRPr lang="en-US" sz="2200"/>
        </a:p>
      </dgm:t>
    </dgm:pt>
    <dgm:pt modelId="{FE6E3EA5-9987-49C7-9BB7-AC32D473216D}">
      <dgm:prSet custT="1"/>
      <dgm:spPr/>
      <dgm:t>
        <a:bodyPr/>
        <a:lstStyle/>
        <a:p>
          <a:r>
            <a: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Incidence rates may not be comparable with other hospitals. </a:t>
          </a:r>
        </a:p>
      </dgm:t>
    </dgm:pt>
    <dgm:pt modelId="{52D819B4-E8F7-4EB0-9140-D079C9FA6DC0}" type="parTrans" cxnId="{48178C73-3A22-4B6F-B484-AEF2DD266CAC}">
      <dgm:prSet/>
      <dgm:spPr/>
      <dgm:t>
        <a:bodyPr/>
        <a:lstStyle/>
        <a:p>
          <a:endParaRPr lang="en-US" sz="2200"/>
        </a:p>
      </dgm:t>
    </dgm:pt>
    <dgm:pt modelId="{FBA1AF57-F24F-42F8-8E3F-C30A093A20B5}" type="sibTrans" cxnId="{48178C73-3A22-4B6F-B484-AEF2DD266CAC}">
      <dgm:prSet/>
      <dgm:spPr/>
      <dgm:t>
        <a:bodyPr/>
        <a:lstStyle/>
        <a:p>
          <a:endParaRPr lang="en-US" sz="2200"/>
        </a:p>
      </dgm:t>
    </dgm:pt>
    <dgm:pt modelId="{B7872785-604D-4113-AE5C-FCD882E6386A}">
      <dgm:prSet custT="1"/>
      <dgm:spPr/>
      <dgm:t>
        <a:bodyPr/>
        <a:lstStyle/>
        <a:p>
          <a:r>
            <a: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With the antibiotic prescription, all of the estimates are likely underestimated because 60% of suspect UTI were prescribed antibiotics w/in 7d so there may be false negatives on the microbiology.</a:t>
          </a:r>
        </a:p>
      </dgm:t>
    </dgm:pt>
    <dgm:pt modelId="{46A7AF5D-DE69-412C-901E-B9D902FB93C8}" type="parTrans" cxnId="{713811E8-A818-40CD-8549-8C83A1E9775D}">
      <dgm:prSet/>
      <dgm:spPr/>
      <dgm:t>
        <a:bodyPr/>
        <a:lstStyle/>
        <a:p>
          <a:endParaRPr lang="en-US" sz="2200"/>
        </a:p>
      </dgm:t>
    </dgm:pt>
    <dgm:pt modelId="{C5EC0B78-A978-4CBE-8ADF-F6EA3FC9ABD4}" type="sibTrans" cxnId="{713811E8-A818-40CD-8549-8C83A1E9775D}">
      <dgm:prSet/>
      <dgm:spPr/>
      <dgm:t>
        <a:bodyPr/>
        <a:lstStyle/>
        <a:p>
          <a:endParaRPr lang="en-US" sz="2200"/>
        </a:p>
      </dgm:t>
    </dgm:pt>
    <dgm:pt modelId="{B5B7792D-3BD0-418E-A3C8-2FE0127C6EF8}" type="pres">
      <dgm:prSet presAssocID="{C4EAE318-B28B-4224-839E-53799B45875B}" presName="vert0" presStyleCnt="0">
        <dgm:presLayoutVars>
          <dgm:dir/>
          <dgm:animOne val="branch"/>
          <dgm:animLvl val="lvl"/>
        </dgm:presLayoutVars>
      </dgm:prSet>
      <dgm:spPr/>
    </dgm:pt>
    <dgm:pt modelId="{F8B7B35B-6FEE-42A4-822A-F5FC15F9CC8B}" type="pres">
      <dgm:prSet presAssocID="{D0EB751F-1BB1-4B9F-988C-A7EBD7A13557}" presName="thickLine" presStyleLbl="alignNode1" presStyleIdx="0" presStyleCnt="4"/>
      <dgm:spPr/>
    </dgm:pt>
    <dgm:pt modelId="{A04197BE-D4BA-4011-852E-D5FB140240E3}" type="pres">
      <dgm:prSet presAssocID="{D0EB751F-1BB1-4B9F-988C-A7EBD7A13557}" presName="horz1" presStyleCnt="0"/>
      <dgm:spPr/>
    </dgm:pt>
    <dgm:pt modelId="{F3A2E8AF-2CB4-4DB6-AE87-BC1A15EB771B}" type="pres">
      <dgm:prSet presAssocID="{D0EB751F-1BB1-4B9F-988C-A7EBD7A13557}" presName="tx1" presStyleLbl="revTx" presStyleIdx="0" presStyleCnt="4"/>
      <dgm:spPr/>
    </dgm:pt>
    <dgm:pt modelId="{2D5DD0D5-1861-4B96-957F-2D60A2D78193}" type="pres">
      <dgm:prSet presAssocID="{D0EB751F-1BB1-4B9F-988C-A7EBD7A13557}" presName="vert1" presStyleCnt="0"/>
      <dgm:spPr/>
    </dgm:pt>
    <dgm:pt modelId="{0CE7E227-D722-4236-BD57-AB180D27597A}" type="pres">
      <dgm:prSet presAssocID="{FC7A54A3-A402-4F7E-93DA-D719354B576A}" presName="thickLine" presStyleLbl="alignNode1" presStyleIdx="1" presStyleCnt="4"/>
      <dgm:spPr/>
    </dgm:pt>
    <dgm:pt modelId="{3F8D79FA-9A3C-476A-9667-16A3A084298D}" type="pres">
      <dgm:prSet presAssocID="{FC7A54A3-A402-4F7E-93DA-D719354B576A}" presName="horz1" presStyleCnt="0"/>
      <dgm:spPr/>
    </dgm:pt>
    <dgm:pt modelId="{E537AA84-A5BD-4932-9B2F-9B5DA25B4004}" type="pres">
      <dgm:prSet presAssocID="{FC7A54A3-A402-4F7E-93DA-D719354B576A}" presName="tx1" presStyleLbl="revTx" presStyleIdx="1" presStyleCnt="4"/>
      <dgm:spPr/>
    </dgm:pt>
    <dgm:pt modelId="{C0C414AB-F6D7-421D-A4F9-9249D02C9603}" type="pres">
      <dgm:prSet presAssocID="{FC7A54A3-A402-4F7E-93DA-D719354B576A}" presName="vert1" presStyleCnt="0"/>
      <dgm:spPr/>
    </dgm:pt>
    <dgm:pt modelId="{CB081EF9-FC7E-4085-ADC8-A1869586BDED}" type="pres">
      <dgm:prSet presAssocID="{FE6E3EA5-9987-49C7-9BB7-AC32D473216D}" presName="thickLine" presStyleLbl="alignNode1" presStyleIdx="2" presStyleCnt="4"/>
      <dgm:spPr/>
    </dgm:pt>
    <dgm:pt modelId="{C7D2CA05-8775-4BF8-8366-62152F96943E}" type="pres">
      <dgm:prSet presAssocID="{FE6E3EA5-9987-49C7-9BB7-AC32D473216D}" presName="horz1" presStyleCnt="0"/>
      <dgm:spPr/>
    </dgm:pt>
    <dgm:pt modelId="{408E897D-3436-43F1-A926-5045995E62C1}" type="pres">
      <dgm:prSet presAssocID="{FE6E3EA5-9987-49C7-9BB7-AC32D473216D}" presName="tx1" presStyleLbl="revTx" presStyleIdx="2" presStyleCnt="4"/>
      <dgm:spPr/>
    </dgm:pt>
    <dgm:pt modelId="{C9E6B811-729F-4946-A8C0-383414688BC9}" type="pres">
      <dgm:prSet presAssocID="{FE6E3EA5-9987-49C7-9BB7-AC32D473216D}" presName="vert1" presStyleCnt="0"/>
      <dgm:spPr/>
    </dgm:pt>
    <dgm:pt modelId="{A0C4181E-9209-4858-9CA1-4B8B3E2BB445}" type="pres">
      <dgm:prSet presAssocID="{B7872785-604D-4113-AE5C-FCD882E6386A}" presName="thickLine" presStyleLbl="alignNode1" presStyleIdx="3" presStyleCnt="4"/>
      <dgm:spPr/>
    </dgm:pt>
    <dgm:pt modelId="{2173EDB0-FDCE-4A8B-A665-C00913CCDE72}" type="pres">
      <dgm:prSet presAssocID="{B7872785-604D-4113-AE5C-FCD882E6386A}" presName="horz1" presStyleCnt="0"/>
      <dgm:spPr/>
    </dgm:pt>
    <dgm:pt modelId="{8BC75511-1990-41AB-AEB1-31EA53D3FF41}" type="pres">
      <dgm:prSet presAssocID="{B7872785-604D-4113-AE5C-FCD882E6386A}" presName="tx1" presStyleLbl="revTx" presStyleIdx="3" presStyleCnt="4" custScaleY="156351"/>
      <dgm:spPr/>
    </dgm:pt>
    <dgm:pt modelId="{1822B128-9110-4A53-BEF3-357B6AEF4A69}" type="pres">
      <dgm:prSet presAssocID="{B7872785-604D-4113-AE5C-FCD882E6386A}" presName="vert1" presStyleCnt="0"/>
      <dgm:spPr/>
    </dgm:pt>
  </dgm:ptLst>
  <dgm:cxnLst>
    <dgm:cxn modelId="{7822C404-B9DF-40CA-BB0F-8AA265A78652}" srcId="{C4EAE318-B28B-4224-839E-53799B45875B}" destId="{D0EB751F-1BB1-4B9F-988C-A7EBD7A13557}" srcOrd="0" destOrd="0" parTransId="{08515901-0A72-4DAE-8197-4EEA67ECB4C4}" sibTransId="{411D8FFF-D995-4A8D-9142-14E40A7C739F}"/>
    <dgm:cxn modelId="{48178C73-3A22-4B6F-B484-AEF2DD266CAC}" srcId="{C4EAE318-B28B-4224-839E-53799B45875B}" destId="{FE6E3EA5-9987-49C7-9BB7-AC32D473216D}" srcOrd="2" destOrd="0" parTransId="{52D819B4-E8F7-4EB0-9140-D079C9FA6DC0}" sibTransId="{FBA1AF57-F24F-42F8-8E3F-C30A093A20B5}"/>
    <dgm:cxn modelId="{7FE24C8E-0644-45DC-8923-9B5C964367CC}" type="presOf" srcId="{C4EAE318-B28B-4224-839E-53799B45875B}" destId="{B5B7792D-3BD0-418E-A3C8-2FE0127C6EF8}" srcOrd="0" destOrd="0" presId="urn:microsoft.com/office/officeart/2008/layout/LinedList"/>
    <dgm:cxn modelId="{6C890BBC-6CC6-4CEC-B8BB-8581ED63A9FC}" type="presOf" srcId="{FE6E3EA5-9987-49C7-9BB7-AC32D473216D}" destId="{408E897D-3436-43F1-A926-5045995E62C1}" srcOrd="0" destOrd="0" presId="urn:microsoft.com/office/officeart/2008/layout/LinedList"/>
    <dgm:cxn modelId="{E70CF5C6-21E1-44E0-A69D-F56325E9C7B7}" type="presOf" srcId="{FC7A54A3-A402-4F7E-93DA-D719354B576A}" destId="{E537AA84-A5BD-4932-9B2F-9B5DA25B4004}" srcOrd="0" destOrd="0" presId="urn:microsoft.com/office/officeart/2008/layout/LinedList"/>
    <dgm:cxn modelId="{713811E8-A818-40CD-8549-8C83A1E9775D}" srcId="{C4EAE318-B28B-4224-839E-53799B45875B}" destId="{B7872785-604D-4113-AE5C-FCD882E6386A}" srcOrd="3" destOrd="0" parTransId="{46A7AF5D-DE69-412C-901E-B9D902FB93C8}" sibTransId="{C5EC0B78-A978-4CBE-8ADF-F6EA3FC9ABD4}"/>
    <dgm:cxn modelId="{D37BA4ED-BE05-4D7D-8263-1353579C87A7}" srcId="{C4EAE318-B28B-4224-839E-53799B45875B}" destId="{FC7A54A3-A402-4F7E-93DA-D719354B576A}" srcOrd="1" destOrd="0" parTransId="{DF8F678A-7644-41A9-A83C-E9876DF124CE}" sibTransId="{72B5D82F-B57D-4F53-B920-754813FD7DF8}"/>
    <dgm:cxn modelId="{49213CFD-1B1E-416B-B351-6C598EF3BAED}" type="presOf" srcId="{B7872785-604D-4113-AE5C-FCD882E6386A}" destId="{8BC75511-1990-41AB-AEB1-31EA53D3FF41}" srcOrd="0" destOrd="0" presId="urn:microsoft.com/office/officeart/2008/layout/LinedList"/>
    <dgm:cxn modelId="{64384CFD-EAF1-4887-9E09-C006DEB2B7E4}" type="presOf" srcId="{D0EB751F-1BB1-4B9F-988C-A7EBD7A13557}" destId="{F3A2E8AF-2CB4-4DB6-AE87-BC1A15EB771B}" srcOrd="0" destOrd="0" presId="urn:microsoft.com/office/officeart/2008/layout/LinedList"/>
    <dgm:cxn modelId="{E58701C8-D36A-4A71-91EA-B9C31D74101B}" type="presParOf" srcId="{B5B7792D-3BD0-418E-A3C8-2FE0127C6EF8}" destId="{F8B7B35B-6FEE-42A4-822A-F5FC15F9CC8B}" srcOrd="0" destOrd="0" presId="urn:microsoft.com/office/officeart/2008/layout/LinedList"/>
    <dgm:cxn modelId="{E2EB341C-04F7-457B-8A91-912FE5D15862}" type="presParOf" srcId="{B5B7792D-3BD0-418E-A3C8-2FE0127C6EF8}" destId="{A04197BE-D4BA-4011-852E-D5FB140240E3}" srcOrd="1" destOrd="0" presId="urn:microsoft.com/office/officeart/2008/layout/LinedList"/>
    <dgm:cxn modelId="{0C460EA9-12A0-4CF5-868F-505B579BE508}" type="presParOf" srcId="{A04197BE-D4BA-4011-852E-D5FB140240E3}" destId="{F3A2E8AF-2CB4-4DB6-AE87-BC1A15EB771B}" srcOrd="0" destOrd="0" presId="urn:microsoft.com/office/officeart/2008/layout/LinedList"/>
    <dgm:cxn modelId="{BA6E46FC-386F-4A0A-8D74-ED81117E86CC}" type="presParOf" srcId="{A04197BE-D4BA-4011-852E-D5FB140240E3}" destId="{2D5DD0D5-1861-4B96-957F-2D60A2D78193}" srcOrd="1" destOrd="0" presId="urn:microsoft.com/office/officeart/2008/layout/LinedList"/>
    <dgm:cxn modelId="{5BA61A9E-15B5-4403-8A0D-9669478F7B2A}" type="presParOf" srcId="{B5B7792D-3BD0-418E-A3C8-2FE0127C6EF8}" destId="{0CE7E227-D722-4236-BD57-AB180D27597A}" srcOrd="2" destOrd="0" presId="urn:microsoft.com/office/officeart/2008/layout/LinedList"/>
    <dgm:cxn modelId="{82D2A195-FEF6-44E8-A36A-89C79923F895}" type="presParOf" srcId="{B5B7792D-3BD0-418E-A3C8-2FE0127C6EF8}" destId="{3F8D79FA-9A3C-476A-9667-16A3A084298D}" srcOrd="3" destOrd="0" presId="urn:microsoft.com/office/officeart/2008/layout/LinedList"/>
    <dgm:cxn modelId="{2AEF8922-EE45-4BD3-97AE-2D6A9D382EAE}" type="presParOf" srcId="{3F8D79FA-9A3C-476A-9667-16A3A084298D}" destId="{E537AA84-A5BD-4932-9B2F-9B5DA25B4004}" srcOrd="0" destOrd="0" presId="urn:microsoft.com/office/officeart/2008/layout/LinedList"/>
    <dgm:cxn modelId="{8983CF16-1143-456E-A1B1-29F9C88C6BB5}" type="presParOf" srcId="{3F8D79FA-9A3C-476A-9667-16A3A084298D}" destId="{C0C414AB-F6D7-421D-A4F9-9249D02C9603}" srcOrd="1" destOrd="0" presId="urn:microsoft.com/office/officeart/2008/layout/LinedList"/>
    <dgm:cxn modelId="{6497962F-2970-4E15-9990-8264D9080FDE}" type="presParOf" srcId="{B5B7792D-3BD0-418E-A3C8-2FE0127C6EF8}" destId="{CB081EF9-FC7E-4085-ADC8-A1869586BDED}" srcOrd="4" destOrd="0" presId="urn:microsoft.com/office/officeart/2008/layout/LinedList"/>
    <dgm:cxn modelId="{00147B05-F29F-4BBE-8C7B-C828B2A64351}" type="presParOf" srcId="{B5B7792D-3BD0-418E-A3C8-2FE0127C6EF8}" destId="{C7D2CA05-8775-4BF8-8366-62152F96943E}" srcOrd="5" destOrd="0" presId="urn:microsoft.com/office/officeart/2008/layout/LinedList"/>
    <dgm:cxn modelId="{95B0BF05-745C-4BAF-8DE6-7DCEE918DF57}" type="presParOf" srcId="{C7D2CA05-8775-4BF8-8366-62152F96943E}" destId="{408E897D-3436-43F1-A926-5045995E62C1}" srcOrd="0" destOrd="0" presId="urn:microsoft.com/office/officeart/2008/layout/LinedList"/>
    <dgm:cxn modelId="{20B42109-D8C5-4EA7-87DB-071E18DC7B0D}" type="presParOf" srcId="{C7D2CA05-8775-4BF8-8366-62152F96943E}" destId="{C9E6B811-729F-4946-A8C0-383414688BC9}" srcOrd="1" destOrd="0" presId="urn:microsoft.com/office/officeart/2008/layout/LinedList"/>
    <dgm:cxn modelId="{DA3B9A49-171D-485F-9F2F-6895CAC1A37B}" type="presParOf" srcId="{B5B7792D-3BD0-418E-A3C8-2FE0127C6EF8}" destId="{A0C4181E-9209-4858-9CA1-4B8B3E2BB445}" srcOrd="6" destOrd="0" presId="urn:microsoft.com/office/officeart/2008/layout/LinedList"/>
    <dgm:cxn modelId="{994427FE-D179-409D-BE5C-28BE023504F0}" type="presParOf" srcId="{B5B7792D-3BD0-418E-A3C8-2FE0127C6EF8}" destId="{2173EDB0-FDCE-4A8B-A665-C00913CCDE72}" srcOrd="7" destOrd="0" presId="urn:microsoft.com/office/officeart/2008/layout/LinedList"/>
    <dgm:cxn modelId="{0B56779A-7B8E-46E9-8C8D-CF6CB5C2D677}" type="presParOf" srcId="{2173EDB0-FDCE-4A8B-A665-C00913CCDE72}" destId="{8BC75511-1990-41AB-AEB1-31EA53D3FF41}" srcOrd="0" destOrd="0" presId="urn:microsoft.com/office/officeart/2008/layout/LinedList"/>
    <dgm:cxn modelId="{77D8F469-6AF1-4F8F-A5ED-76C528C732AD}" type="presParOf" srcId="{2173EDB0-FDCE-4A8B-A665-C00913CCDE72}" destId="{1822B128-9110-4A53-BEF3-357B6AEF4A6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7B914BB-1F75-4318-A133-CF3E9BF98BD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D3ED46E-7198-46EF-AC1F-6CE22635CD14}">
      <dgm:prSet/>
      <dgm:spPr/>
      <dgm:t>
        <a:bodyPr/>
        <a:lstStyle/>
        <a:p>
          <a:r>
            <a:rPr lang="en-US"/>
            <a:t>Doctoral committee</a:t>
          </a:r>
        </a:p>
      </dgm:t>
    </dgm:pt>
    <dgm:pt modelId="{C93012AE-C47D-4FA6-B4AF-A689B40BE7C4}" type="parTrans" cxnId="{A31ADF70-604A-4727-A615-6BCEC36F166C}">
      <dgm:prSet/>
      <dgm:spPr/>
      <dgm:t>
        <a:bodyPr/>
        <a:lstStyle/>
        <a:p>
          <a:endParaRPr lang="en-US"/>
        </a:p>
      </dgm:t>
    </dgm:pt>
    <dgm:pt modelId="{50DC3BFA-809B-4FA3-B0ED-D56EC49DA834}" type="sibTrans" cxnId="{A31ADF70-604A-4727-A615-6BCEC36F166C}">
      <dgm:prSet/>
      <dgm:spPr/>
      <dgm:t>
        <a:bodyPr/>
        <a:lstStyle/>
        <a:p>
          <a:endParaRPr lang="en-US"/>
        </a:p>
      </dgm:t>
    </dgm:pt>
    <dgm:pt modelId="{F0880011-527E-4837-8F13-C53314F9B9E6}">
      <dgm:prSet/>
      <dgm:spPr/>
      <dgm:t>
        <a:bodyPr/>
        <a:lstStyle/>
        <a:p>
          <a:r>
            <a:rPr lang="en-US"/>
            <a:t>Academic advisor – Dr Kate Ellingson </a:t>
          </a:r>
        </a:p>
      </dgm:t>
    </dgm:pt>
    <dgm:pt modelId="{CD19F986-A8EF-438B-BD05-51B741A19100}" type="parTrans" cxnId="{0035F81B-0B98-40C4-8171-BFC78F8ABFD6}">
      <dgm:prSet/>
      <dgm:spPr/>
      <dgm:t>
        <a:bodyPr/>
        <a:lstStyle/>
        <a:p>
          <a:endParaRPr lang="en-US"/>
        </a:p>
      </dgm:t>
    </dgm:pt>
    <dgm:pt modelId="{C17D2A9C-6203-44E8-81A9-D56B32A15F20}" type="sibTrans" cxnId="{0035F81B-0B98-40C4-8171-BFC78F8ABFD6}">
      <dgm:prSet/>
      <dgm:spPr/>
      <dgm:t>
        <a:bodyPr/>
        <a:lstStyle/>
        <a:p>
          <a:endParaRPr lang="en-US"/>
        </a:p>
      </dgm:t>
    </dgm:pt>
    <dgm:pt modelId="{6047E6B5-4503-4F96-BB5D-41CD8C6273E9}">
      <dgm:prSet/>
      <dgm:spPr/>
      <dgm:t>
        <a:bodyPr/>
        <a:lstStyle/>
        <a:p>
          <a:r>
            <a:rPr lang="en-US"/>
            <a:t>In-country mentor – Dr Linus Ndegwa</a:t>
          </a:r>
        </a:p>
      </dgm:t>
    </dgm:pt>
    <dgm:pt modelId="{07507041-9E5F-470E-88BE-36DDAD12B59A}" type="parTrans" cxnId="{FFB11F22-F15A-4CB7-B314-CDDAACED2833}">
      <dgm:prSet/>
      <dgm:spPr/>
      <dgm:t>
        <a:bodyPr/>
        <a:lstStyle/>
        <a:p>
          <a:endParaRPr lang="en-US"/>
        </a:p>
      </dgm:t>
    </dgm:pt>
    <dgm:pt modelId="{1D686F0B-08CE-47C9-AB5D-11FA761E12B0}" type="sibTrans" cxnId="{FFB11F22-F15A-4CB7-B314-CDDAACED2833}">
      <dgm:prSet/>
      <dgm:spPr/>
      <dgm:t>
        <a:bodyPr/>
        <a:lstStyle/>
        <a:p>
          <a:endParaRPr lang="en-US"/>
        </a:p>
      </dgm:t>
    </dgm:pt>
    <dgm:pt modelId="{0A7A6CED-AE45-4A0E-B593-531E8636B581}">
      <dgm:prSet/>
      <dgm:spPr/>
      <dgm:t>
        <a:bodyPr/>
        <a:lstStyle/>
        <a:p>
          <a:r>
            <a:rPr lang="en-US"/>
            <a:t>Hospital Collaborator – Dr Irene Muramba</a:t>
          </a:r>
        </a:p>
      </dgm:t>
    </dgm:pt>
    <dgm:pt modelId="{B0A2C79B-2C04-4032-A29C-650A5F54E84B}" type="parTrans" cxnId="{A8137D3E-357C-46CA-B4BE-64A8605C266B}">
      <dgm:prSet/>
      <dgm:spPr/>
      <dgm:t>
        <a:bodyPr/>
        <a:lstStyle/>
        <a:p>
          <a:endParaRPr lang="en-US"/>
        </a:p>
      </dgm:t>
    </dgm:pt>
    <dgm:pt modelId="{7E08C9D5-3E88-4E97-8980-9DFA8D11083F}" type="sibTrans" cxnId="{A8137D3E-357C-46CA-B4BE-64A8605C266B}">
      <dgm:prSet/>
      <dgm:spPr/>
      <dgm:t>
        <a:bodyPr/>
        <a:lstStyle/>
        <a:p>
          <a:endParaRPr lang="en-US"/>
        </a:p>
      </dgm:t>
    </dgm:pt>
    <dgm:pt modelId="{3A6274AF-FC64-44C0-8053-8376DD87BC6F}">
      <dgm:prSet/>
      <dgm:spPr/>
      <dgm:t>
        <a:bodyPr/>
        <a:lstStyle/>
        <a:p>
          <a:r>
            <a:rPr lang="en-US"/>
            <a:t>The Ellingson Lab</a:t>
          </a:r>
        </a:p>
      </dgm:t>
    </dgm:pt>
    <dgm:pt modelId="{1073E387-75A5-4226-A497-39F8944ACA34}" type="parTrans" cxnId="{74094F17-B453-448D-9B6A-0CD443E5FED6}">
      <dgm:prSet/>
      <dgm:spPr/>
      <dgm:t>
        <a:bodyPr/>
        <a:lstStyle/>
        <a:p>
          <a:endParaRPr lang="en-US"/>
        </a:p>
      </dgm:t>
    </dgm:pt>
    <dgm:pt modelId="{5EEA11B3-9766-4BA7-A8C2-82B34FF53815}" type="sibTrans" cxnId="{74094F17-B453-448D-9B6A-0CD443E5FED6}">
      <dgm:prSet/>
      <dgm:spPr/>
      <dgm:t>
        <a:bodyPr/>
        <a:lstStyle/>
        <a:p>
          <a:endParaRPr lang="en-US"/>
        </a:p>
      </dgm:t>
    </dgm:pt>
    <dgm:pt modelId="{336813DE-84C3-4678-90D4-44F2B210193D}">
      <dgm:prSet/>
      <dgm:spPr/>
      <dgm:t>
        <a:bodyPr/>
        <a:lstStyle/>
        <a:p>
          <a:r>
            <a:rPr lang="en-US"/>
            <a:t>My Doctoral cohort</a:t>
          </a:r>
        </a:p>
      </dgm:t>
    </dgm:pt>
    <dgm:pt modelId="{EA04CDD8-C471-46A6-AAA7-DBDEE0BA039F}" type="parTrans" cxnId="{756DB300-A5B2-4E7C-9FC1-147F031221A0}">
      <dgm:prSet/>
      <dgm:spPr/>
      <dgm:t>
        <a:bodyPr/>
        <a:lstStyle/>
        <a:p>
          <a:endParaRPr lang="en-US"/>
        </a:p>
      </dgm:t>
    </dgm:pt>
    <dgm:pt modelId="{159EE826-6545-4FF5-8876-E6F5D5D7903D}" type="sibTrans" cxnId="{756DB300-A5B2-4E7C-9FC1-147F031221A0}">
      <dgm:prSet/>
      <dgm:spPr/>
      <dgm:t>
        <a:bodyPr/>
        <a:lstStyle/>
        <a:p>
          <a:endParaRPr lang="en-US"/>
        </a:p>
      </dgm:t>
    </dgm:pt>
    <dgm:pt modelId="{2E024138-AABC-4EB9-8D0B-97C70326B8F4}" type="pres">
      <dgm:prSet presAssocID="{07B914BB-1F75-4318-A133-CF3E9BF98BD6}" presName="linear" presStyleCnt="0">
        <dgm:presLayoutVars>
          <dgm:animLvl val="lvl"/>
          <dgm:resizeHandles val="exact"/>
        </dgm:presLayoutVars>
      </dgm:prSet>
      <dgm:spPr/>
    </dgm:pt>
    <dgm:pt modelId="{0BD24788-BD0D-4AAE-9AC5-E60D8E3A15A6}" type="pres">
      <dgm:prSet presAssocID="{6D3ED46E-7198-46EF-AC1F-6CE22635CD14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5595325E-691F-4EA8-B5F5-F0CD1C5E989B}" type="pres">
      <dgm:prSet presAssocID="{50DC3BFA-809B-4FA3-B0ED-D56EC49DA834}" presName="spacer" presStyleCnt="0"/>
      <dgm:spPr/>
    </dgm:pt>
    <dgm:pt modelId="{2FE7D2A2-89A0-43AD-B0BF-8D9F7294A0CB}" type="pres">
      <dgm:prSet presAssocID="{F0880011-527E-4837-8F13-C53314F9B9E6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C87691F6-C3CF-4111-9EF4-02D5C5937A79}" type="pres">
      <dgm:prSet presAssocID="{C17D2A9C-6203-44E8-81A9-D56B32A15F20}" presName="spacer" presStyleCnt="0"/>
      <dgm:spPr/>
    </dgm:pt>
    <dgm:pt modelId="{FE06EC23-56D2-4081-85D5-980B466D76EF}" type="pres">
      <dgm:prSet presAssocID="{6047E6B5-4503-4F96-BB5D-41CD8C6273E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18EDEC42-EFD4-4C29-963F-237B8F1AAEBF}" type="pres">
      <dgm:prSet presAssocID="{1D686F0B-08CE-47C9-AB5D-11FA761E12B0}" presName="spacer" presStyleCnt="0"/>
      <dgm:spPr/>
    </dgm:pt>
    <dgm:pt modelId="{F449123D-0BC7-45D3-948E-C24DE987AC66}" type="pres">
      <dgm:prSet presAssocID="{0A7A6CED-AE45-4A0E-B593-531E8636B58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D7881733-30C2-4857-A2F3-369B2BB77337}" type="pres">
      <dgm:prSet presAssocID="{7E08C9D5-3E88-4E97-8980-9DFA8D11083F}" presName="spacer" presStyleCnt="0"/>
      <dgm:spPr/>
    </dgm:pt>
    <dgm:pt modelId="{0DC13044-62A7-440F-A2F5-2EC2EDD88EE6}" type="pres">
      <dgm:prSet presAssocID="{3A6274AF-FC64-44C0-8053-8376DD87BC6F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0CF06CB-8DFC-4DE9-8285-43AFCB5D8362}" type="pres">
      <dgm:prSet presAssocID="{5EEA11B3-9766-4BA7-A8C2-82B34FF53815}" presName="spacer" presStyleCnt="0"/>
      <dgm:spPr/>
    </dgm:pt>
    <dgm:pt modelId="{030C1288-14A0-430E-B703-4D539A1FF2C0}" type="pres">
      <dgm:prSet presAssocID="{336813DE-84C3-4678-90D4-44F2B210193D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756DB300-A5B2-4E7C-9FC1-147F031221A0}" srcId="{07B914BB-1F75-4318-A133-CF3E9BF98BD6}" destId="{336813DE-84C3-4678-90D4-44F2B210193D}" srcOrd="5" destOrd="0" parTransId="{EA04CDD8-C471-46A6-AAA7-DBDEE0BA039F}" sibTransId="{159EE826-6545-4FF5-8876-E6F5D5D7903D}"/>
    <dgm:cxn modelId="{3A11920A-5C9B-48CD-9B8E-914F49E48923}" type="presOf" srcId="{3A6274AF-FC64-44C0-8053-8376DD87BC6F}" destId="{0DC13044-62A7-440F-A2F5-2EC2EDD88EE6}" srcOrd="0" destOrd="0" presId="urn:microsoft.com/office/officeart/2005/8/layout/vList2"/>
    <dgm:cxn modelId="{74094F17-B453-448D-9B6A-0CD443E5FED6}" srcId="{07B914BB-1F75-4318-A133-CF3E9BF98BD6}" destId="{3A6274AF-FC64-44C0-8053-8376DD87BC6F}" srcOrd="4" destOrd="0" parTransId="{1073E387-75A5-4226-A497-39F8944ACA34}" sibTransId="{5EEA11B3-9766-4BA7-A8C2-82B34FF53815}"/>
    <dgm:cxn modelId="{0035F81B-0B98-40C4-8171-BFC78F8ABFD6}" srcId="{07B914BB-1F75-4318-A133-CF3E9BF98BD6}" destId="{F0880011-527E-4837-8F13-C53314F9B9E6}" srcOrd="1" destOrd="0" parTransId="{CD19F986-A8EF-438B-BD05-51B741A19100}" sibTransId="{C17D2A9C-6203-44E8-81A9-D56B32A15F20}"/>
    <dgm:cxn modelId="{FFB11F22-F15A-4CB7-B314-CDDAACED2833}" srcId="{07B914BB-1F75-4318-A133-CF3E9BF98BD6}" destId="{6047E6B5-4503-4F96-BB5D-41CD8C6273E9}" srcOrd="2" destOrd="0" parTransId="{07507041-9E5F-470E-88BE-36DDAD12B59A}" sibTransId="{1D686F0B-08CE-47C9-AB5D-11FA761E12B0}"/>
    <dgm:cxn modelId="{89A43C25-EF25-4E6C-B023-E169D6B4FD4B}" type="presOf" srcId="{07B914BB-1F75-4318-A133-CF3E9BF98BD6}" destId="{2E024138-AABC-4EB9-8D0B-97C70326B8F4}" srcOrd="0" destOrd="0" presId="urn:microsoft.com/office/officeart/2005/8/layout/vList2"/>
    <dgm:cxn modelId="{A8137D3E-357C-46CA-B4BE-64A8605C266B}" srcId="{07B914BB-1F75-4318-A133-CF3E9BF98BD6}" destId="{0A7A6CED-AE45-4A0E-B593-531E8636B581}" srcOrd="3" destOrd="0" parTransId="{B0A2C79B-2C04-4032-A29C-650A5F54E84B}" sibTransId="{7E08C9D5-3E88-4E97-8980-9DFA8D11083F}"/>
    <dgm:cxn modelId="{A31ADF70-604A-4727-A615-6BCEC36F166C}" srcId="{07B914BB-1F75-4318-A133-CF3E9BF98BD6}" destId="{6D3ED46E-7198-46EF-AC1F-6CE22635CD14}" srcOrd="0" destOrd="0" parTransId="{C93012AE-C47D-4FA6-B4AF-A689B40BE7C4}" sibTransId="{50DC3BFA-809B-4FA3-B0ED-D56EC49DA834}"/>
    <dgm:cxn modelId="{53749497-BCF7-4F26-A88D-71A1AC4268FC}" type="presOf" srcId="{6D3ED46E-7198-46EF-AC1F-6CE22635CD14}" destId="{0BD24788-BD0D-4AAE-9AC5-E60D8E3A15A6}" srcOrd="0" destOrd="0" presId="urn:microsoft.com/office/officeart/2005/8/layout/vList2"/>
    <dgm:cxn modelId="{9C9218D1-4901-47E1-83E8-C33439AA3409}" type="presOf" srcId="{F0880011-527E-4837-8F13-C53314F9B9E6}" destId="{2FE7D2A2-89A0-43AD-B0BF-8D9F7294A0CB}" srcOrd="0" destOrd="0" presId="urn:microsoft.com/office/officeart/2005/8/layout/vList2"/>
    <dgm:cxn modelId="{B8DACEE2-7E05-4930-A5A7-DA99B4154C9D}" type="presOf" srcId="{336813DE-84C3-4678-90D4-44F2B210193D}" destId="{030C1288-14A0-430E-B703-4D539A1FF2C0}" srcOrd="0" destOrd="0" presId="urn:microsoft.com/office/officeart/2005/8/layout/vList2"/>
    <dgm:cxn modelId="{24EFA2F6-92DC-4781-9261-F61527413100}" type="presOf" srcId="{6047E6B5-4503-4F96-BB5D-41CD8C6273E9}" destId="{FE06EC23-56D2-4081-85D5-980B466D76EF}" srcOrd="0" destOrd="0" presId="urn:microsoft.com/office/officeart/2005/8/layout/vList2"/>
    <dgm:cxn modelId="{CD8F22F8-FD57-4995-9070-719372EA82CA}" type="presOf" srcId="{0A7A6CED-AE45-4A0E-B593-531E8636B581}" destId="{F449123D-0BC7-45D3-948E-C24DE987AC66}" srcOrd="0" destOrd="0" presId="urn:microsoft.com/office/officeart/2005/8/layout/vList2"/>
    <dgm:cxn modelId="{DCD02AD4-ABDC-4F57-BC90-5B0B8513AED0}" type="presParOf" srcId="{2E024138-AABC-4EB9-8D0B-97C70326B8F4}" destId="{0BD24788-BD0D-4AAE-9AC5-E60D8E3A15A6}" srcOrd="0" destOrd="0" presId="urn:microsoft.com/office/officeart/2005/8/layout/vList2"/>
    <dgm:cxn modelId="{D62596E9-DA9D-45A7-996B-B542016CBC7B}" type="presParOf" srcId="{2E024138-AABC-4EB9-8D0B-97C70326B8F4}" destId="{5595325E-691F-4EA8-B5F5-F0CD1C5E989B}" srcOrd="1" destOrd="0" presId="urn:microsoft.com/office/officeart/2005/8/layout/vList2"/>
    <dgm:cxn modelId="{3E056D8B-7A6D-4092-980A-56AEC1EE8404}" type="presParOf" srcId="{2E024138-AABC-4EB9-8D0B-97C70326B8F4}" destId="{2FE7D2A2-89A0-43AD-B0BF-8D9F7294A0CB}" srcOrd="2" destOrd="0" presId="urn:microsoft.com/office/officeart/2005/8/layout/vList2"/>
    <dgm:cxn modelId="{69ABB8D0-D380-4D6A-84CA-7DA93C833C72}" type="presParOf" srcId="{2E024138-AABC-4EB9-8D0B-97C70326B8F4}" destId="{C87691F6-C3CF-4111-9EF4-02D5C5937A79}" srcOrd="3" destOrd="0" presId="urn:microsoft.com/office/officeart/2005/8/layout/vList2"/>
    <dgm:cxn modelId="{6CF58CD8-28C0-4C95-941B-E7FEB7A2C617}" type="presParOf" srcId="{2E024138-AABC-4EB9-8D0B-97C70326B8F4}" destId="{FE06EC23-56D2-4081-85D5-980B466D76EF}" srcOrd="4" destOrd="0" presId="urn:microsoft.com/office/officeart/2005/8/layout/vList2"/>
    <dgm:cxn modelId="{E479F3F6-2F8A-4DFF-8889-69D34F26FEEF}" type="presParOf" srcId="{2E024138-AABC-4EB9-8D0B-97C70326B8F4}" destId="{18EDEC42-EFD4-4C29-963F-237B8F1AAEBF}" srcOrd="5" destOrd="0" presId="urn:microsoft.com/office/officeart/2005/8/layout/vList2"/>
    <dgm:cxn modelId="{E3879F21-A9CA-48D9-92BD-C8121517C65E}" type="presParOf" srcId="{2E024138-AABC-4EB9-8D0B-97C70326B8F4}" destId="{F449123D-0BC7-45D3-948E-C24DE987AC66}" srcOrd="6" destOrd="0" presId="urn:microsoft.com/office/officeart/2005/8/layout/vList2"/>
    <dgm:cxn modelId="{FA8E710F-DD35-4B14-BBE7-0D073D7AF8B6}" type="presParOf" srcId="{2E024138-AABC-4EB9-8D0B-97C70326B8F4}" destId="{D7881733-30C2-4857-A2F3-369B2BB77337}" srcOrd="7" destOrd="0" presId="urn:microsoft.com/office/officeart/2005/8/layout/vList2"/>
    <dgm:cxn modelId="{F6BA16BB-F18A-486D-A55E-F99C04F91D84}" type="presParOf" srcId="{2E024138-AABC-4EB9-8D0B-97C70326B8F4}" destId="{0DC13044-62A7-440F-A2F5-2EC2EDD88EE6}" srcOrd="8" destOrd="0" presId="urn:microsoft.com/office/officeart/2005/8/layout/vList2"/>
    <dgm:cxn modelId="{2EF97D1A-E011-4CAD-AD2B-82046CA38FA2}" type="presParOf" srcId="{2E024138-AABC-4EB9-8D0B-97C70326B8F4}" destId="{80CF06CB-8DFC-4DE9-8285-43AFCB5D8362}" srcOrd="9" destOrd="0" presId="urn:microsoft.com/office/officeart/2005/8/layout/vList2"/>
    <dgm:cxn modelId="{AD2271A7-CAB4-48E9-A1C1-DF96E3DD82DF}" type="presParOf" srcId="{2E024138-AABC-4EB9-8D0B-97C70326B8F4}" destId="{030C1288-14A0-430E-B703-4D539A1FF2C0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C3251A-C6ED-444C-809E-8670E392AD43}">
      <dsp:nvSpPr>
        <dsp:cNvPr id="0" name=""/>
        <dsp:cNvSpPr/>
      </dsp:nvSpPr>
      <dsp:spPr>
        <a:xfrm>
          <a:off x="0" y="519"/>
          <a:ext cx="8229600" cy="121529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54C8DE-BD40-4828-B1E4-8FD1D10F704E}">
      <dsp:nvSpPr>
        <dsp:cNvPr id="0" name=""/>
        <dsp:cNvSpPr/>
      </dsp:nvSpPr>
      <dsp:spPr>
        <a:xfrm>
          <a:off x="367627" y="273961"/>
          <a:ext cx="668414" cy="668414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5506BA-D267-4A18-B2F6-6E1CDA3A81D3}">
      <dsp:nvSpPr>
        <dsp:cNvPr id="0" name=""/>
        <dsp:cNvSpPr/>
      </dsp:nvSpPr>
      <dsp:spPr>
        <a:xfrm>
          <a:off x="1403669" y="519"/>
          <a:ext cx="6825930" cy="1215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619" tIns="128619" rIns="128619" bIns="12861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Aim 1</a:t>
          </a:r>
          <a:r>
            <a:rPr lang="en-US" sz="1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To determine completeness in documentation necessary for CAUTI </a:t>
          </a:r>
          <a:r>
            <a:rPr lang="en-US" sz="1900" u="sng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surveillance</a:t>
          </a:r>
          <a:r>
            <a:rPr lang="en-US" sz="1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on adult inpatient wards the impact of completeness on incidence estimates</a:t>
          </a:r>
        </a:p>
      </dsp:txBody>
      <dsp:txXfrm>
        <a:off x="1403669" y="519"/>
        <a:ext cx="6825930" cy="1215298"/>
      </dsp:txXfrm>
    </dsp:sp>
    <dsp:sp modelId="{37FB6658-D6BE-42E3-BCC4-AEA3B6E435A5}">
      <dsp:nvSpPr>
        <dsp:cNvPr id="0" name=""/>
        <dsp:cNvSpPr/>
      </dsp:nvSpPr>
      <dsp:spPr>
        <a:xfrm>
          <a:off x="0" y="1519642"/>
          <a:ext cx="8229600" cy="121529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BE4C57-1D78-45F0-BC9D-EC7DE1E5B178}">
      <dsp:nvSpPr>
        <dsp:cNvPr id="0" name=""/>
        <dsp:cNvSpPr/>
      </dsp:nvSpPr>
      <dsp:spPr>
        <a:xfrm>
          <a:off x="367627" y="1793084"/>
          <a:ext cx="668414" cy="668414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9D6AF5-EB93-477F-AE6B-D9221B0A82FE}">
      <dsp:nvSpPr>
        <dsp:cNvPr id="0" name=""/>
        <dsp:cNvSpPr/>
      </dsp:nvSpPr>
      <dsp:spPr>
        <a:xfrm>
          <a:off x="1403669" y="1519642"/>
          <a:ext cx="6825930" cy="1215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619" tIns="128619" rIns="128619" bIns="12861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Aim 2: </a:t>
          </a:r>
          <a:r>
            <a:rPr lang="en-US" sz="19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</a:t>
          </a:r>
          <a:r>
            <a:rPr lang="en-US" sz="1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 establish adherence some CAUTI </a:t>
          </a:r>
          <a:r>
            <a:rPr lang="en-US" sz="1900" u="sng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prevention</a:t>
          </a:r>
          <a:r>
            <a:rPr lang="en-US" sz="1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bundles on the medical and surgical inpatient wards</a:t>
          </a:r>
        </a:p>
      </dsp:txBody>
      <dsp:txXfrm>
        <a:off x="1403669" y="1519642"/>
        <a:ext cx="6825930" cy="1215298"/>
      </dsp:txXfrm>
    </dsp:sp>
    <dsp:sp modelId="{E957833F-01DE-415B-A7BB-D4133708F8CF}">
      <dsp:nvSpPr>
        <dsp:cNvPr id="0" name=""/>
        <dsp:cNvSpPr/>
      </dsp:nvSpPr>
      <dsp:spPr>
        <a:xfrm>
          <a:off x="0" y="3038765"/>
          <a:ext cx="8229600" cy="121529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EB25CA-B4AD-4476-8BCD-BA76FFC8B02D}">
      <dsp:nvSpPr>
        <dsp:cNvPr id="0" name=""/>
        <dsp:cNvSpPr/>
      </dsp:nvSpPr>
      <dsp:spPr>
        <a:xfrm>
          <a:off x="367627" y="3312208"/>
          <a:ext cx="668414" cy="668414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D80DF2-5A7A-40ED-94CD-68F9DA11AF83}">
      <dsp:nvSpPr>
        <dsp:cNvPr id="0" name=""/>
        <dsp:cNvSpPr/>
      </dsp:nvSpPr>
      <dsp:spPr>
        <a:xfrm>
          <a:off x="1403669" y="3038765"/>
          <a:ext cx="6825930" cy="1215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619" tIns="128619" rIns="128619" bIns="12861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Aim 3:</a:t>
          </a:r>
          <a:r>
            <a:rPr lang="en-US" sz="1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To identify barriers and facilitators of CAUTI </a:t>
          </a:r>
          <a:r>
            <a:rPr lang="en-US" sz="1900" u="sng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surveillance, prevention, and management</a:t>
          </a:r>
          <a:r>
            <a:rPr lang="en-US" sz="1900" b="0" u="none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using a mixed-methods approach to integrate healthcare worker perspectives</a:t>
          </a:r>
        </a:p>
      </dsp:txBody>
      <dsp:txXfrm>
        <a:off x="1403669" y="3038765"/>
        <a:ext cx="6825930" cy="12152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8247EA-0E86-40F0-B8FA-D776CC68B107}">
      <dsp:nvSpPr>
        <dsp:cNvPr id="0" name=""/>
        <dsp:cNvSpPr/>
      </dsp:nvSpPr>
      <dsp:spPr>
        <a:xfrm>
          <a:off x="0" y="0"/>
          <a:ext cx="6995160" cy="1914562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56076" y="56076"/>
        <a:ext cx="5016309" cy="1802410"/>
      </dsp:txXfrm>
    </dsp:sp>
    <dsp:sp modelId="{54E18797-D64A-45B9-AFE7-0430EDA02249}">
      <dsp:nvSpPr>
        <dsp:cNvPr id="0" name=""/>
        <dsp:cNvSpPr/>
      </dsp:nvSpPr>
      <dsp:spPr>
        <a:xfrm>
          <a:off x="1234439" y="2340021"/>
          <a:ext cx="6995160" cy="1914562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290515" y="2396097"/>
        <a:ext cx="4404102" cy="1802410"/>
      </dsp:txXfrm>
    </dsp:sp>
    <dsp:sp modelId="{0BBA42A7-F3C8-42A8-B83F-68B2F674028B}">
      <dsp:nvSpPr>
        <dsp:cNvPr id="0" name=""/>
        <dsp:cNvSpPr/>
      </dsp:nvSpPr>
      <dsp:spPr>
        <a:xfrm>
          <a:off x="5750694" y="1505059"/>
          <a:ext cx="1244465" cy="1244465"/>
        </a:xfrm>
        <a:prstGeom prst="downArrow">
          <a:avLst>
            <a:gd name="adj1" fmla="val 55000"/>
            <a:gd name="adj2" fmla="val 45000"/>
          </a:avLst>
        </a:prstGeom>
        <a:solidFill>
          <a:schemeClr val="tx2">
            <a:lumMod val="20000"/>
            <a:lumOff val="80000"/>
            <a:alpha val="90000"/>
          </a:schemeClr>
        </a:solidFill>
        <a:ln w="25400" cap="flat" cmpd="sng" algn="ctr">
          <a:solidFill>
            <a:schemeClr val="tx2">
              <a:lumMod val="40000"/>
              <a:lumOff val="6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kern="12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030699" y="1505059"/>
        <a:ext cx="684455" cy="9364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9AFBE8-6AF1-4041-8188-05B8CAD45904}">
      <dsp:nvSpPr>
        <dsp:cNvPr id="0" name=""/>
        <dsp:cNvSpPr/>
      </dsp:nvSpPr>
      <dsp:spPr>
        <a:xfrm>
          <a:off x="0" y="252615"/>
          <a:ext cx="8229600" cy="171512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4CEBC2-DF55-4FDA-90E4-3DBF31F2062F}">
      <dsp:nvSpPr>
        <dsp:cNvPr id="0" name=""/>
        <dsp:cNvSpPr/>
      </dsp:nvSpPr>
      <dsp:spPr>
        <a:xfrm>
          <a:off x="518826" y="638519"/>
          <a:ext cx="943321" cy="9433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244E46-E96F-4B84-818D-4C63DF68088B}">
      <dsp:nvSpPr>
        <dsp:cNvPr id="0" name=""/>
        <dsp:cNvSpPr/>
      </dsp:nvSpPr>
      <dsp:spPr>
        <a:xfrm>
          <a:off x="1980974" y="252615"/>
          <a:ext cx="6248625" cy="1715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518" tIns="181518" rIns="181518" bIns="181518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Retrospective medical chart review covering medical records from Jan 1 to Dec 31, 2023</a:t>
          </a:r>
        </a:p>
      </dsp:txBody>
      <dsp:txXfrm>
        <a:off x="1980974" y="252615"/>
        <a:ext cx="6248625" cy="1715129"/>
      </dsp:txXfrm>
    </dsp:sp>
    <dsp:sp modelId="{98B55BFA-33B0-47D8-A24D-AB5C91E52A78}">
      <dsp:nvSpPr>
        <dsp:cNvPr id="0" name=""/>
        <dsp:cNvSpPr/>
      </dsp:nvSpPr>
      <dsp:spPr>
        <a:xfrm>
          <a:off x="0" y="2286838"/>
          <a:ext cx="8229600" cy="171512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EEA2C3-343B-4FB7-BB02-8028BAC899DA}">
      <dsp:nvSpPr>
        <dsp:cNvPr id="0" name=""/>
        <dsp:cNvSpPr/>
      </dsp:nvSpPr>
      <dsp:spPr>
        <a:xfrm>
          <a:off x="518826" y="2672742"/>
          <a:ext cx="943321" cy="9433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098A62-8285-487C-AFA8-ECC23F84F404}">
      <dsp:nvSpPr>
        <dsp:cNvPr id="0" name=""/>
        <dsp:cNvSpPr/>
      </dsp:nvSpPr>
      <dsp:spPr>
        <a:xfrm>
          <a:off x="1980974" y="2286838"/>
          <a:ext cx="6248625" cy="1715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518" tIns="181518" rIns="181518" bIns="181518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Ethical approval: AMREF IRC, NACOSTI, UA IRB, and CGTRH scientific committee</a:t>
          </a:r>
        </a:p>
      </dsp:txBody>
      <dsp:txXfrm>
        <a:off x="1980974" y="2286838"/>
        <a:ext cx="6248625" cy="17151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B7B35B-6FEE-42A4-822A-F5FC15F9CC8B}">
      <dsp:nvSpPr>
        <dsp:cNvPr id="0" name=""/>
        <dsp:cNvSpPr/>
      </dsp:nvSpPr>
      <dsp:spPr>
        <a:xfrm>
          <a:off x="0" y="1314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3A2E8AF-2CB4-4DB6-AE87-BC1A15EB771B}">
      <dsp:nvSpPr>
        <dsp:cNvPr id="0" name=""/>
        <dsp:cNvSpPr/>
      </dsp:nvSpPr>
      <dsp:spPr>
        <a:xfrm>
          <a:off x="0" y="1314"/>
          <a:ext cx="8229600" cy="931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Whereas laboratory capacity has been cited in literature as a key hindrance to surveillance, lab capacity is not a key issue here [11]</a:t>
          </a:r>
        </a:p>
      </dsp:txBody>
      <dsp:txXfrm>
        <a:off x="0" y="1314"/>
        <a:ext cx="8229600" cy="931728"/>
      </dsp:txXfrm>
    </dsp:sp>
    <dsp:sp modelId="{0CE7E227-D722-4236-BD57-AB180D27597A}">
      <dsp:nvSpPr>
        <dsp:cNvPr id="0" name=""/>
        <dsp:cNvSpPr/>
      </dsp:nvSpPr>
      <dsp:spPr>
        <a:xfrm>
          <a:off x="0" y="933043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537AA84-A5BD-4932-9B2F-9B5DA25B4004}">
      <dsp:nvSpPr>
        <dsp:cNvPr id="0" name=""/>
        <dsp:cNvSpPr/>
      </dsp:nvSpPr>
      <dsp:spPr>
        <a:xfrm>
          <a:off x="0" y="933043"/>
          <a:ext cx="8229600" cy="931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CAUTI incidence rates are affected by documentation gaps</a:t>
          </a:r>
        </a:p>
      </dsp:txBody>
      <dsp:txXfrm>
        <a:off x="0" y="933043"/>
        <a:ext cx="8229600" cy="931728"/>
      </dsp:txXfrm>
    </dsp:sp>
    <dsp:sp modelId="{CB081EF9-FC7E-4085-ADC8-A1869586BDED}">
      <dsp:nvSpPr>
        <dsp:cNvPr id="0" name=""/>
        <dsp:cNvSpPr/>
      </dsp:nvSpPr>
      <dsp:spPr>
        <a:xfrm>
          <a:off x="0" y="1864772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08E897D-3436-43F1-A926-5045995E62C1}">
      <dsp:nvSpPr>
        <dsp:cNvPr id="0" name=""/>
        <dsp:cNvSpPr/>
      </dsp:nvSpPr>
      <dsp:spPr>
        <a:xfrm>
          <a:off x="0" y="1864772"/>
          <a:ext cx="8229600" cy="931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Incidence rates may not be comparable with other hospitals. </a:t>
          </a:r>
        </a:p>
      </dsp:txBody>
      <dsp:txXfrm>
        <a:off x="0" y="1864772"/>
        <a:ext cx="8229600" cy="931728"/>
      </dsp:txXfrm>
    </dsp:sp>
    <dsp:sp modelId="{A0C4181E-9209-4858-9CA1-4B8B3E2BB445}">
      <dsp:nvSpPr>
        <dsp:cNvPr id="0" name=""/>
        <dsp:cNvSpPr/>
      </dsp:nvSpPr>
      <dsp:spPr>
        <a:xfrm>
          <a:off x="0" y="2796501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C75511-1990-41AB-AEB1-31EA53D3FF41}">
      <dsp:nvSpPr>
        <dsp:cNvPr id="0" name=""/>
        <dsp:cNvSpPr/>
      </dsp:nvSpPr>
      <dsp:spPr>
        <a:xfrm>
          <a:off x="0" y="2796501"/>
          <a:ext cx="8221563" cy="1456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With the antibiotic prescription, all of the estimates are likely underestimated because 60% of suspect UTI were prescribed antibiotics w/in 7d so there may be false negatives on the microbiology.</a:t>
          </a:r>
        </a:p>
      </dsp:txBody>
      <dsp:txXfrm>
        <a:off x="0" y="2796501"/>
        <a:ext cx="8221563" cy="14567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D24788-BD0D-4AAE-9AC5-E60D8E3A15A6}">
      <dsp:nvSpPr>
        <dsp:cNvPr id="0" name=""/>
        <dsp:cNvSpPr/>
      </dsp:nvSpPr>
      <dsp:spPr>
        <a:xfrm>
          <a:off x="0" y="922131"/>
          <a:ext cx="5111749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Doctoral committee</a:t>
          </a:r>
        </a:p>
      </dsp:txBody>
      <dsp:txXfrm>
        <a:off x="25130" y="947261"/>
        <a:ext cx="5061489" cy="464540"/>
      </dsp:txXfrm>
    </dsp:sp>
    <dsp:sp modelId="{2FE7D2A2-89A0-43AD-B0BF-8D9F7294A0CB}">
      <dsp:nvSpPr>
        <dsp:cNvPr id="0" name=""/>
        <dsp:cNvSpPr/>
      </dsp:nvSpPr>
      <dsp:spPr>
        <a:xfrm>
          <a:off x="0" y="1500291"/>
          <a:ext cx="5111749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Academic advisor – Dr Kate Ellingson </a:t>
          </a:r>
        </a:p>
      </dsp:txBody>
      <dsp:txXfrm>
        <a:off x="25130" y="1525421"/>
        <a:ext cx="5061489" cy="464540"/>
      </dsp:txXfrm>
    </dsp:sp>
    <dsp:sp modelId="{FE06EC23-56D2-4081-85D5-980B466D76EF}">
      <dsp:nvSpPr>
        <dsp:cNvPr id="0" name=""/>
        <dsp:cNvSpPr/>
      </dsp:nvSpPr>
      <dsp:spPr>
        <a:xfrm>
          <a:off x="0" y="2078451"/>
          <a:ext cx="5111749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In-country mentor – Dr Linus Ndegwa</a:t>
          </a:r>
        </a:p>
      </dsp:txBody>
      <dsp:txXfrm>
        <a:off x="25130" y="2103581"/>
        <a:ext cx="5061489" cy="464540"/>
      </dsp:txXfrm>
    </dsp:sp>
    <dsp:sp modelId="{F449123D-0BC7-45D3-948E-C24DE987AC66}">
      <dsp:nvSpPr>
        <dsp:cNvPr id="0" name=""/>
        <dsp:cNvSpPr/>
      </dsp:nvSpPr>
      <dsp:spPr>
        <a:xfrm>
          <a:off x="0" y="2656611"/>
          <a:ext cx="5111749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Hospital Collaborator – Dr Irene Muramba</a:t>
          </a:r>
        </a:p>
      </dsp:txBody>
      <dsp:txXfrm>
        <a:off x="25130" y="2681741"/>
        <a:ext cx="5061489" cy="464540"/>
      </dsp:txXfrm>
    </dsp:sp>
    <dsp:sp modelId="{0DC13044-62A7-440F-A2F5-2EC2EDD88EE6}">
      <dsp:nvSpPr>
        <dsp:cNvPr id="0" name=""/>
        <dsp:cNvSpPr/>
      </dsp:nvSpPr>
      <dsp:spPr>
        <a:xfrm>
          <a:off x="0" y="3234771"/>
          <a:ext cx="5111749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The Ellingson Lab</a:t>
          </a:r>
        </a:p>
      </dsp:txBody>
      <dsp:txXfrm>
        <a:off x="25130" y="3259901"/>
        <a:ext cx="5061489" cy="464540"/>
      </dsp:txXfrm>
    </dsp:sp>
    <dsp:sp modelId="{030C1288-14A0-430E-B703-4D539A1FF2C0}">
      <dsp:nvSpPr>
        <dsp:cNvPr id="0" name=""/>
        <dsp:cNvSpPr/>
      </dsp:nvSpPr>
      <dsp:spPr>
        <a:xfrm>
          <a:off x="0" y="3812931"/>
          <a:ext cx="5111749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My Doctoral cohort</a:t>
          </a:r>
        </a:p>
      </dsp:txBody>
      <dsp:txXfrm>
        <a:off x="25130" y="3838061"/>
        <a:ext cx="5061489" cy="464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43C0A-1CF0-488B-903D-5E89D1B71BA0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4F16F-8F8A-4958-B316-67EF34AC5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82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 wordy. Use bullets in slides, full sentences in your script. I made direct edits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4F16F-8F8A-4958-B316-67EF34AC56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27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4F16F-8F8A-4958-B316-67EF34AC56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91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4F16F-8F8A-4958-B316-67EF34AC56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74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4F16F-8F8A-4958-B316-67EF34AC568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66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4F16F-8F8A-4958-B316-67EF34AC568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79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1836-E8B2-A940-A934-C9D232474C91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9994-A8C6-EE4F-A328-CE642E2F6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98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6300"/>
            <a:ext cx="8229600" cy="8366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1836-E8B2-A940-A934-C9D232474C91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9994-A8C6-EE4F-A328-CE642E2F6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6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1836-E8B2-A940-A934-C9D232474C91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9994-A8C6-EE4F-A328-CE642E2F6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46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3299"/>
            <a:ext cx="8229600" cy="8366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62138"/>
            <a:ext cx="4038600" cy="4264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62137"/>
            <a:ext cx="4038600" cy="4264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1836-E8B2-A940-A934-C9D232474C91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9994-A8C6-EE4F-A328-CE642E2F6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10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62138"/>
            <a:ext cx="4040188" cy="632618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01900"/>
            <a:ext cx="4040188" cy="3624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54994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01901"/>
            <a:ext cx="4041775" cy="36242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1836-E8B2-A940-A934-C9D232474C91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9994-A8C6-EE4F-A328-CE642E2F6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7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1836-E8B2-A940-A934-C9D232474C91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9994-A8C6-EE4F-A328-CE642E2F6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3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1836-E8B2-A940-A934-C9D232474C91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9994-A8C6-EE4F-A328-CE642E2F6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35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6300"/>
            <a:ext cx="3008313" cy="8382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76300"/>
            <a:ext cx="5111750" cy="52498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62138"/>
            <a:ext cx="3008313" cy="42640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1836-E8B2-A940-A934-C9D232474C91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9994-A8C6-EE4F-A328-CE642E2F6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59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76299"/>
            <a:ext cx="5486400" cy="38512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1836-E8B2-A940-A934-C9D232474C91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C9994-A8C6-EE4F-A328-CE642E2F6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6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9900" y="885537"/>
            <a:ext cx="8229600" cy="836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71579"/>
            <a:ext cx="8229600" cy="4254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91836-E8B2-A940-A934-C9D232474C91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C9994-A8C6-EE4F-A328-CE642E2F62E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52820" cy="64003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yriad Pro Semibold Con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0CF1E0-3B77-F44B-9577-EA7E20132B8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69900" y="133448"/>
            <a:ext cx="2251075" cy="429028"/>
          </a:xfrm>
          <a:prstGeom prst="rect">
            <a:avLst/>
          </a:prstGeom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79689293-75E3-094C-851B-F606E1D4F1B4}"/>
              </a:ext>
            </a:extLst>
          </p:cNvPr>
          <p:cNvSpPr/>
          <p:nvPr userDrawn="1"/>
        </p:nvSpPr>
        <p:spPr>
          <a:xfrm rot="18907154">
            <a:off x="539749" y="490522"/>
            <a:ext cx="247650" cy="247650"/>
          </a:xfrm>
          <a:prstGeom prst="rtTriangle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8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rgbClr val="002060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969963" indent="-225425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255713" indent="-227013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489075" indent="-233363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2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svg"/><Relationship Id="rId9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sv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68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hai/ca_uti/uti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7AD5A-7361-26C5-7A1F-5DFEACA5D1A9}"/>
              </a:ext>
            </a:extLst>
          </p:cNvPr>
          <p:cNvSpPr/>
          <p:nvPr/>
        </p:nvSpPr>
        <p:spPr>
          <a:xfrm>
            <a:off x="2777613" y="962414"/>
            <a:ext cx="3588774" cy="939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32735"/>
            <a:ext cx="7772400" cy="250194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Berlin Sans FB" panose="020E0602020502020306" pitchFamily="34" charset="0"/>
              </a:rPr>
              <a:t>Catheter-Associated Urinary Tract Infections (CAUTI) Incidence Estimates Influenced by </a:t>
            </a:r>
            <a:br>
              <a:rPr lang="en-US" sz="3600" dirty="0">
                <a:latin typeface="Berlin Sans FB" panose="020E0602020502020306" pitchFamily="34" charset="0"/>
              </a:rPr>
            </a:br>
            <a:r>
              <a:rPr lang="en-US" sz="3600" dirty="0">
                <a:latin typeface="Berlin Sans FB" panose="020E0602020502020306" pitchFamily="34" charset="0"/>
              </a:rPr>
              <a:t>Documentation Completeness in an </a:t>
            </a:r>
            <a:br>
              <a:rPr lang="en-US" sz="3600" dirty="0">
                <a:latin typeface="Berlin Sans FB" panose="020E0602020502020306" pitchFamily="34" charset="0"/>
              </a:rPr>
            </a:br>
            <a:r>
              <a:rPr lang="en-US" sz="3600" dirty="0">
                <a:latin typeface="Berlin Sans FB" panose="020E0602020502020306" pitchFamily="34" charset="0"/>
              </a:rPr>
              <a:t>East African Regional Referral Hospital</a:t>
            </a:r>
          </a:p>
        </p:txBody>
      </p:sp>
      <p:pic>
        <p:nvPicPr>
          <p:cNvPr id="5" name="Picture 4" descr="Site Logo">
            <a:extLst>
              <a:ext uri="{FF2B5EF4-FFF2-40B4-BE49-F238E27FC236}">
                <a16:creationId xmlns:a16="http://schemas.microsoft.com/office/drawing/2014/main" id="{5C1F84AE-B9BA-8E53-576C-1597C3BE1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395" y="1094112"/>
            <a:ext cx="2267210" cy="6764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79A29972-26BC-276C-7978-0A4AD98376B3}"/>
              </a:ext>
            </a:extLst>
          </p:cNvPr>
          <p:cNvSpPr txBox="1">
            <a:spLocks/>
          </p:cNvSpPr>
          <p:nvPr/>
        </p:nvSpPr>
        <p:spPr>
          <a:xfrm>
            <a:off x="1295400" y="5215016"/>
            <a:ext cx="6553200" cy="1434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Flavia Nakayima Miiro, MS, a-IPC, </a:t>
            </a:r>
          </a:p>
          <a:p>
            <a:r>
              <a:rPr lang="en-US" sz="2000" dirty="0"/>
              <a:t>Epidemiology PhD Candidate, University of Arizona</a:t>
            </a:r>
          </a:p>
          <a:p>
            <a:r>
              <a:rPr lang="en-US" sz="2000" dirty="0"/>
              <a:t>Email: fnmiiro@arizona.edu/flatmiiro@gmail.com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09514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905C2-1621-45BE-CFE1-16C6A007D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C2CEF-AE37-B306-210C-7F0CD0FC9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2631"/>
            <a:ext cx="8229600" cy="648969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Berlin Sans FB" panose="020E0602020502020306" pitchFamily="34" charset="0"/>
              </a:rPr>
              <a:t>CAUTI Case definition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FF19FAF-FFEF-26A8-F9A2-1BE368733C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1854522"/>
              </p:ext>
            </p:extLst>
          </p:nvPr>
        </p:nvGraphicFramePr>
        <p:xfrm>
          <a:off x="411480" y="1371600"/>
          <a:ext cx="8195310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8910">
                  <a:extLst>
                    <a:ext uri="{9D8B030D-6E8A-4147-A177-3AD203B41FA5}">
                      <a16:colId xmlns:a16="http://schemas.microsoft.com/office/drawing/2014/main" val="88976578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70637415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3018578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CDC/Kenya MoH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EU CDC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403201"/>
                  </a:ext>
                </a:extLst>
              </a:tr>
              <a:tr h="14833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Has an indwelling urinary catheter for&gt;48 consecutive hours AND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One symptom documented AND Urine culture results ≤2 species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Has a urinary catheter for 2 days </a:t>
                      </a:r>
                      <a:r>
                        <a:rPr lang="en-US" sz="2000" b="1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AND</a:t>
                      </a:r>
                    </a:p>
                    <a:p>
                      <a:endParaRPr lang="en-US" sz="2000" b="1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57200" marR="0" lvl="0" indent="-4572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Microbiologically confirmed 1 symptom and culture positive </a:t>
                      </a:r>
                      <a:r>
                        <a:rPr lang="en-US" sz="2000" b="1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</a:p>
                    <a:p>
                      <a:pPr marL="457200" marR="0" lvl="0" indent="-4572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Unconfirmed 2 symptoms and other tests (dipstick, pyuria with WBC) </a:t>
                      </a:r>
                      <a:r>
                        <a:rPr lang="en-US" sz="2000" b="1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</a:p>
                    <a:p>
                      <a:pPr marL="457200" marR="0" lvl="0" indent="-4572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symptoms and clinical diagnosis of UTI</a:t>
                      </a:r>
                      <a:endParaRPr lang="en-US" sz="2000" b="1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Indwelling urinary catheter present </a:t>
                      </a:r>
                    </a:p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(even intermittently) in the 7 days preceding </a:t>
                      </a:r>
                    </a:p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the onset of infection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AND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Symptoms present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Positive culture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605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0963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8F259-D27C-4DFA-EBD9-6E029AF41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6300"/>
            <a:ext cx="6769510" cy="83661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erlin Sans FB" panose="020E0602020502020306" pitchFamily="34" charset="0"/>
              </a:rPr>
              <a:t>CAUTI incidence calculation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1B6842-4016-AFDD-1116-0B52A3581918}"/>
              </a:ext>
            </a:extLst>
          </p:cNvPr>
          <p:cNvSpPr/>
          <p:nvPr/>
        </p:nvSpPr>
        <p:spPr>
          <a:xfrm>
            <a:off x="457200" y="4791258"/>
            <a:ext cx="7829550" cy="144018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ECC8A-6880-20AD-3B9F-413AF1841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71579"/>
            <a:ext cx="6697980" cy="4254584"/>
          </a:xfrm>
        </p:spPr>
        <p:txBody>
          <a:bodyPr>
            <a:normAutofit/>
          </a:bodyPr>
          <a:lstStyle/>
          <a:p>
            <a:r>
              <a:rPr lang="en-US" sz="2800" b="1" dirty="0"/>
              <a:t>Numerator</a:t>
            </a:r>
            <a:r>
              <a:rPr lang="en-US" sz="2800" dirty="0"/>
              <a:t> = number of CAUTIs (Must have a Positive culture (microbiology) </a:t>
            </a:r>
            <a:r>
              <a:rPr lang="en-US" sz="2800" dirty="0">
                <a:solidFill>
                  <a:srgbClr val="FF0000"/>
                </a:solidFill>
              </a:rPr>
              <a:t>and </a:t>
            </a:r>
            <a:r>
              <a:rPr lang="en-US" sz="2800" dirty="0"/>
              <a:t>CAUTI symptoms documented)</a:t>
            </a:r>
          </a:p>
          <a:p>
            <a:r>
              <a:rPr lang="en-US" sz="2800" dirty="0"/>
              <a:t> </a:t>
            </a:r>
            <a:r>
              <a:rPr lang="en-US" sz="2800" b="1" dirty="0"/>
              <a:t>Denominator</a:t>
            </a:r>
            <a:r>
              <a:rPr lang="en-US" sz="2800" dirty="0"/>
              <a:t> = Urinary catheter-days 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6" name="Graphic 5" descr="IV outline">
            <a:extLst>
              <a:ext uri="{FF2B5EF4-FFF2-40B4-BE49-F238E27FC236}">
                <a16:creationId xmlns:a16="http://schemas.microsoft.com/office/drawing/2014/main" id="{F7D00949-CFC4-E6DB-84D5-4AEEEA2E4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395" y="5299026"/>
            <a:ext cx="1037686" cy="10376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3618EF5-D23C-016F-B1EE-EB7C4638D677}"/>
                  </a:ext>
                </a:extLst>
              </p:cNvPr>
              <p:cNvSpPr txBox="1"/>
              <p:nvPr/>
            </p:nvSpPr>
            <p:spPr>
              <a:xfrm>
                <a:off x="1809081" y="5273091"/>
                <a:ext cx="5863590" cy="6708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lang="en-US" sz="2400" dirty="0">
                    <a:solidFill>
                      <a:schemeClr val="bg1"/>
                    </a:solidFill>
                  </a:rPr>
                  <a:t>CAUTI rate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𝐶𝐴𝑈𝑇𝐼𝑠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𝑖𝑑𝑒𝑛𝑡𝑖𝑓𝑖𝑒𝑑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𝑈𝑟𝑖𝑛𝑎𝑟𝑦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𝑐𝑎𝑡h𝑒𝑡𝑒𝑟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𝑑𝑎𝑦𝑠</m:t>
                        </m:r>
                      </m:den>
                    </m:f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1000</m:t>
                    </m:r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3618EF5-D23C-016F-B1EE-EB7C4638D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081" y="5273091"/>
                <a:ext cx="5863590" cy="670889"/>
              </a:xfrm>
              <a:prstGeom prst="rect">
                <a:avLst/>
              </a:prstGeom>
              <a:blipFill>
                <a:blip r:embed="rId4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Doctor writing">
            <a:extLst>
              <a:ext uri="{FF2B5EF4-FFF2-40B4-BE49-F238E27FC236}">
                <a16:creationId xmlns:a16="http://schemas.microsoft.com/office/drawing/2014/main" id="{88C247E3-B579-3165-E605-EB5DA5C1E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1629" y="1202600"/>
            <a:ext cx="1931990" cy="533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37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BED32-8D5B-0FB7-B93C-5BC84B338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ABEA79-654C-2B33-7367-92D3662F6E0E}"/>
              </a:ext>
            </a:extLst>
          </p:cNvPr>
          <p:cNvSpPr/>
          <p:nvPr/>
        </p:nvSpPr>
        <p:spPr>
          <a:xfrm>
            <a:off x="4911212" y="-95865"/>
            <a:ext cx="3775589" cy="72144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C0F66-8157-7092-5EEC-3BF8DA0DE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35" y="1129106"/>
            <a:ext cx="4930878" cy="836612"/>
          </a:xfrm>
        </p:spPr>
        <p:txBody>
          <a:bodyPr anchor="ctr">
            <a:noAutofit/>
          </a:bodyPr>
          <a:lstStyle/>
          <a:p>
            <a:r>
              <a:rPr lang="en-US" sz="3200" dirty="0">
                <a:latin typeface="Berlin Sans FB" panose="020E0602020502020306" pitchFamily="34" charset="0"/>
              </a:rPr>
              <a:t>Justifications for </a:t>
            </a:r>
            <a:br>
              <a:rPr lang="en-US" sz="3200" dirty="0">
                <a:latin typeface="Berlin Sans FB" panose="020E0602020502020306" pitchFamily="34" charset="0"/>
              </a:rPr>
            </a:br>
            <a:r>
              <a:rPr lang="en-US" sz="3200" dirty="0">
                <a:latin typeface="Berlin Sans FB" panose="020E0602020502020306" pitchFamily="34" charset="0"/>
              </a:rPr>
              <a:t>Relaxing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CE178-1831-B887-8243-933DB5601B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412" y="2214632"/>
            <a:ext cx="4213123" cy="443285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Missing and inconsistent documentation of symptoms 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Use antibiotic initiation of UTI-specific ABX as a proxy 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(clinically defined CAUTI)[11]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Undocumented catheter removal dates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Use discharge date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Inclusion of all population in the calculation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Missing/inconsistent definitions has led to relaxing of certain documentation components like symptoms </a:t>
            </a:r>
          </a:p>
        </p:txBody>
      </p:sp>
      <p:pic>
        <p:nvPicPr>
          <p:cNvPr id="5" name="Picture 4" descr="Files on shelves">
            <a:extLst>
              <a:ext uri="{FF2B5EF4-FFF2-40B4-BE49-F238E27FC236}">
                <a16:creationId xmlns:a16="http://schemas.microsoft.com/office/drawing/2014/main" id="{EF58FDCA-9DB1-648C-AB94-6E8882255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553" y="1081842"/>
            <a:ext cx="3406888" cy="2265581"/>
          </a:xfrm>
          <a:prstGeom prst="rect">
            <a:avLst/>
          </a:prstGeom>
          <a:noFill/>
        </p:spPr>
      </p:pic>
      <p:pic>
        <p:nvPicPr>
          <p:cNvPr id="3074" name="Picture 2" descr="10.4 Urinary Catheters – Clinical Procedures for Safer Patient Care">
            <a:extLst>
              <a:ext uri="{FF2B5EF4-FFF2-40B4-BE49-F238E27FC236}">
                <a16:creationId xmlns:a16="http://schemas.microsoft.com/office/drawing/2014/main" id="{EAF6547A-AC7A-0A9B-8EA3-6C3013AA8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553" y="3851788"/>
            <a:ext cx="3420641" cy="226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251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BCCBC-7606-1D65-930E-37F1DC973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6300"/>
            <a:ext cx="8229600" cy="836612"/>
          </a:xfrm>
        </p:spPr>
        <p:txBody>
          <a:bodyPr anchor="ctr">
            <a:normAutofit/>
          </a:bodyPr>
          <a:lstStyle/>
          <a:p>
            <a:r>
              <a:rPr lang="en-US" sz="4000" dirty="0">
                <a:latin typeface="Berlin Sans FB" panose="020E0602020502020306" pitchFamily="34" charset="0"/>
              </a:rPr>
              <a:t>Research aims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B005329-EBC5-9029-236B-274B17D65F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033042"/>
              </p:ext>
            </p:extLst>
          </p:nvPr>
        </p:nvGraphicFramePr>
        <p:xfrm>
          <a:off x="457200" y="1871579"/>
          <a:ext cx="8229600" cy="4254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8BDB1A0-4B50-97BB-BB47-7923665D0FA0}"/>
              </a:ext>
            </a:extLst>
          </p:cNvPr>
          <p:cNvSpPr txBox="1"/>
          <p:nvPr/>
        </p:nvSpPr>
        <p:spPr>
          <a:xfrm>
            <a:off x="3200399" y="4525725"/>
            <a:ext cx="548640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Aim 2: 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Evaluate the impact of documentation gaps on estimated CAUTI incidence by applying modified case definitions. </a:t>
            </a:r>
          </a:p>
          <a:p>
            <a:endParaRPr lang="en-US" sz="2000" dirty="0"/>
          </a:p>
        </p:txBody>
      </p:sp>
      <p:pic>
        <p:nvPicPr>
          <p:cNvPr id="6" name="Graphic 5" descr="Folder Search outline">
            <a:extLst>
              <a:ext uri="{FF2B5EF4-FFF2-40B4-BE49-F238E27FC236}">
                <a16:creationId xmlns:a16="http://schemas.microsoft.com/office/drawing/2014/main" id="{668F96F1-BE6C-67DC-B821-3C63F60867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18852" y="4731775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95E489-8BD4-BC3F-4956-0E5A38980EF6}"/>
              </a:ext>
            </a:extLst>
          </p:cNvPr>
          <p:cNvSpPr txBox="1"/>
          <p:nvPr/>
        </p:nvSpPr>
        <p:spPr>
          <a:xfrm>
            <a:off x="2118852" y="1900978"/>
            <a:ext cx="51201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Aim 1: </a:t>
            </a:r>
          </a:p>
          <a:p>
            <a:pPr lvl="0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Assess the completeness of documentation in patient charts needed to meet the CAUTI case definition</a:t>
            </a:r>
          </a:p>
        </p:txBody>
      </p:sp>
      <p:pic>
        <p:nvPicPr>
          <p:cNvPr id="10" name="Graphic 9" descr="Document outline">
            <a:extLst>
              <a:ext uri="{FF2B5EF4-FFF2-40B4-BE49-F238E27FC236}">
                <a16:creationId xmlns:a16="http://schemas.microsoft.com/office/drawing/2014/main" id="{15C27BCA-F826-FADB-D0E9-2A92CE2AF4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0600" y="235426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83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5F94FF-3A29-2148-6B19-EF5775F3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6300"/>
            <a:ext cx="8229600" cy="836612"/>
          </a:xfrm>
        </p:spPr>
        <p:txBody>
          <a:bodyPr anchor="ctr">
            <a:normAutofit/>
          </a:bodyPr>
          <a:lstStyle/>
          <a:p>
            <a:r>
              <a:rPr lang="en-US" sz="4000" b="0" dirty="0">
                <a:latin typeface="Berlin Sans FB" panose="020E0602020502020306" pitchFamily="34" charset="0"/>
              </a:rPr>
              <a:t>METHODS</a:t>
            </a:r>
          </a:p>
        </p:txBody>
      </p:sp>
      <p:pic>
        <p:nvPicPr>
          <p:cNvPr id="4100" name="Picture 4" descr="Reduce the risk of catheter-associated urinary tract infection (CAUTI) in  hospitals | Stryker">
            <a:extLst>
              <a:ext uri="{FF2B5EF4-FFF2-40B4-BE49-F238E27FC236}">
                <a16:creationId xmlns:a16="http://schemas.microsoft.com/office/drawing/2014/main" id="{F1A9409E-30EF-635F-EF3F-B45FF844B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8870" y="1871579"/>
            <a:ext cx="6946259" cy="425458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282946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E1E33-B126-C840-B9E7-1F46531B8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6300"/>
            <a:ext cx="8229600" cy="836612"/>
          </a:xfrm>
        </p:spPr>
        <p:txBody>
          <a:bodyPr anchor="ctr">
            <a:normAutofit/>
          </a:bodyPr>
          <a:lstStyle/>
          <a:p>
            <a:r>
              <a:rPr lang="en-US" sz="4000" dirty="0">
                <a:latin typeface="Berlin Sans FB" panose="020E0602020502020306" pitchFamily="34" charset="0"/>
              </a:rPr>
              <a:t>Methods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A7F9DD5B-FF30-41CA-697A-17ED4D5C6D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0352564"/>
              </p:ext>
            </p:extLst>
          </p:nvPr>
        </p:nvGraphicFramePr>
        <p:xfrm>
          <a:off x="457200" y="1871579"/>
          <a:ext cx="8229600" cy="4254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9134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6524D5-E399-FB7F-AD4E-0BC0A0633F48}"/>
              </a:ext>
            </a:extLst>
          </p:cNvPr>
          <p:cNvSpPr/>
          <p:nvPr/>
        </p:nvSpPr>
        <p:spPr>
          <a:xfrm>
            <a:off x="884903" y="1719911"/>
            <a:ext cx="7801898" cy="48768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9739FB1-EF78-9600-5CDF-86CDD32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3299"/>
            <a:ext cx="8229600" cy="836612"/>
          </a:xfrm>
        </p:spPr>
        <p:txBody>
          <a:bodyPr anchor="ctr">
            <a:normAutofit/>
          </a:bodyPr>
          <a:lstStyle/>
          <a:p>
            <a:r>
              <a:rPr lang="en-US" sz="4000" dirty="0">
                <a:latin typeface="Berlin Sans FB" panose="020E0602020502020306" pitchFamily="34" charset="0"/>
              </a:rPr>
              <a:t>Study Setting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7329B9-B8D3-0A9B-5577-24C028296A35}"/>
              </a:ext>
            </a:extLst>
          </p:cNvPr>
          <p:cNvSpPr txBox="1"/>
          <p:nvPr/>
        </p:nvSpPr>
        <p:spPr>
          <a:xfrm>
            <a:off x="2281084" y="2161651"/>
            <a:ext cx="59780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Coast General Teaching &amp; Referral Hospital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Mombasa, Kenya</a:t>
            </a:r>
          </a:p>
        </p:txBody>
      </p:sp>
      <p:pic>
        <p:nvPicPr>
          <p:cNvPr id="4" name="Graphic 3" descr="Marker with solid fill">
            <a:extLst>
              <a:ext uri="{FF2B5EF4-FFF2-40B4-BE49-F238E27FC236}">
                <a16:creationId xmlns:a16="http://schemas.microsoft.com/office/drawing/2014/main" id="{E9DA96B3-9FC3-25EB-BEC1-358151FD8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7574" y="2171687"/>
            <a:ext cx="9144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D7C16E-7AEE-FC58-25B1-E0060CA12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5406" y="3654434"/>
            <a:ext cx="3421626" cy="2446463"/>
          </a:xfrm>
          <a:prstGeom prst="rect">
            <a:avLst/>
          </a:prstGeom>
          <a:noFill/>
        </p:spPr>
      </p:pic>
      <p:pic>
        <p:nvPicPr>
          <p:cNvPr id="11" name="Graphic 10" descr="Hospital outline">
            <a:extLst>
              <a:ext uri="{FF2B5EF4-FFF2-40B4-BE49-F238E27FC236}">
                <a16:creationId xmlns:a16="http://schemas.microsoft.com/office/drawing/2014/main" id="{0E041263-B556-218F-95D3-FC6AB8A1DB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8696" y="3345621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2F26AC-5408-2C57-FE11-D10F34D8735D}"/>
              </a:ext>
            </a:extLst>
          </p:cNvPr>
          <p:cNvSpPr txBox="1"/>
          <p:nvPr/>
        </p:nvSpPr>
        <p:spPr>
          <a:xfrm>
            <a:off x="1715726" y="3653700"/>
            <a:ext cx="23081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739-bed hospital</a:t>
            </a:r>
          </a:p>
        </p:txBody>
      </p:sp>
      <p:pic>
        <p:nvPicPr>
          <p:cNvPr id="15" name="Graphic 14" descr="Pyramid with levels outline">
            <a:extLst>
              <a:ext uri="{FF2B5EF4-FFF2-40B4-BE49-F238E27FC236}">
                <a16:creationId xmlns:a16="http://schemas.microsoft.com/office/drawing/2014/main" id="{4A57CAD4-EF48-7084-6DAA-3335E8F7E9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8526" y="4455255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F7150B9-9340-3A3A-9A69-A62829ABC119}"/>
              </a:ext>
            </a:extLst>
          </p:cNvPr>
          <p:cNvSpPr txBox="1"/>
          <p:nvPr/>
        </p:nvSpPr>
        <p:spPr>
          <a:xfrm>
            <a:off x="1715726" y="4805089"/>
            <a:ext cx="23081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Level 5 Hospital</a:t>
            </a:r>
          </a:p>
        </p:txBody>
      </p:sp>
    </p:spTree>
    <p:extLst>
      <p:ext uri="{BB962C8B-B14F-4D97-AF65-F5344CB8AC3E}">
        <p14:creationId xmlns:p14="http://schemas.microsoft.com/office/powerpoint/2010/main" val="3961832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BB1C8-DC01-E46C-3A86-1C721C7DD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3299"/>
            <a:ext cx="8229600" cy="836612"/>
          </a:xfrm>
        </p:spPr>
        <p:txBody>
          <a:bodyPr anchor="ctr">
            <a:normAutofit/>
          </a:bodyPr>
          <a:lstStyle/>
          <a:p>
            <a:r>
              <a:rPr lang="en-US" sz="4000" dirty="0">
                <a:latin typeface="Berlin Sans FB" panose="020E0602020502020306" pitchFamily="34" charset="0"/>
              </a:rPr>
              <a:t>Inclusion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C6DDB-4A29-36CB-1394-AD8D5BC916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862137"/>
            <a:ext cx="7679635" cy="480706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/>
              <a:t>				Adults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				Inpatients 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				Urine culture request (Suspect UTI)</a:t>
            </a:r>
          </a:p>
          <a:p>
            <a:pPr marL="0" lvl="0" indent="0">
              <a:buNone/>
            </a:pPr>
            <a:r>
              <a:rPr lang="en-US" dirty="0"/>
              <a:t> 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				Indwelling urinary catheter</a:t>
            </a:r>
          </a:p>
          <a:p>
            <a:endParaRPr lang="en-US" dirty="0"/>
          </a:p>
        </p:txBody>
      </p:sp>
      <p:pic>
        <p:nvPicPr>
          <p:cNvPr id="5124" name="Picture 4" descr="18 plus vector icon 18 plus symbol | Premium Vector">
            <a:extLst>
              <a:ext uri="{FF2B5EF4-FFF2-40B4-BE49-F238E27FC236}">
                <a16:creationId xmlns:a16="http://schemas.microsoft.com/office/drawing/2014/main" id="{6D8F7D73-6EBA-85C9-5EC4-7F76180ED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3823"/>
            <a:ext cx="1175054" cy="116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npatient Icons - Free SVG &amp; PNG Inpatient Images - Noun Project">
            <a:extLst>
              <a:ext uri="{FF2B5EF4-FFF2-40B4-BE49-F238E27FC236}">
                <a16:creationId xmlns:a16="http://schemas.microsoft.com/office/drawing/2014/main" id="{D94EF595-13E2-966B-19A9-AF16905CE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67" y="2938856"/>
            <a:ext cx="980287" cy="98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Foley Catheter Icons - Free SVG &amp; PNG Foley Catheter Images - Noun Project">
            <a:extLst>
              <a:ext uri="{FF2B5EF4-FFF2-40B4-BE49-F238E27FC236}">
                <a16:creationId xmlns:a16="http://schemas.microsoft.com/office/drawing/2014/main" id="{3E548253-D47E-FEFF-E130-73264A656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97" y="5374177"/>
            <a:ext cx="1295026" cy="129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Urine - Free medical icons">
            <a:extLst>
              <a:ext uri="{FF2B5EF4-FFF2-40B4-BE49-F238E27FC236}">
                <a16:creationId xmlns:a16="http://schemas.microsoft.com/office/drawing/2014/main" id="{FD3904F0-4FCF-F336-81BB-725B257EC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90664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273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A7E6F-A759-8241-AEAE-EFC0CEDE9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5" y="1066800"/>
            <a:ext cx="2762863" cy="1823056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br>
              <a:rPr lang="en-US" altLang="en-US" sz="3600" b="1" i="1" dirty="0"/>
            </a:br>
            <a:r>
              <a:rPr lang="en-US" altLang="en-US" sz="3600" dirty="0">
                <a:latin typeface="Berlin Sans FB" panose="020E0602020502020306" pitchFamily="34" charset="0"/>
              </a:rPr>
              <a:t>Sample size </a:t>
            </a:r>
            <a:br>
              <a:rPr lang="en-US" altLang="en-US" sz="3600" dirty="0">
                <a:latin typeface="Berlin Sans FB" panose="020E0602020502020306" pitchFamily="34" charset="0"/>
              </a:rPr>
            </a:br>
            <a:r>
              <a:rPr lang="en-US" altLang="en-US" sz="3600" dirty="0">
                <a:latin typeface="Berlin Sans FB" panose="020E0602020502020306" pitchFamily="34" charset="0"/>
              </a:rPr>
              <a:t>Jan 1 through Dec 31, 2023.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8" name="Content Placeholder 7" descr="A flowchart of a number of people&#10;&#10;AI-generated content may be incorrect.">
            <a:extLst>
              <a:ext uri="{FF2B5EF4-FFF2-40B4-BE49-F238E27FC236}">
                <a16:creationId xmlns:a16="http://schemas.microsoft.com/office/drawing/2014/main" id="{9732DDE1-D3A2-D133-A524-4555B7C47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4916" y="669729"/>
            <a:ext cx="4780439" cy="6188271"/>
          </a:xfrm>
          <a:prstGeom prst="rect">
            <a:avLst/>
          </a:prstGeom>
          <a:noFill/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F323F2-0AC4-0B20-3A29-1BC1347069BD}"/>
              </a:ext>
            </a:extLst>
          </p:cNvPr>
          <p:cNvSpPr/>
          <p:nvPr/>
        </p:nvSpPr>
        <p:spPr>
          <a:xfrm>
            <a:off x="548644" y="3529781"/>
            <a:ext cx="2762864" cy="1682327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193</a:t>
            </a:r>
          </a:p>
        </p:txBody>
      </p:sp>
      <p:pic>
        <p:nvPicPr>
          <p:cNvPr id="5" name="Graphic 4" descr="Group of people with solid fill">
            <a:extLst>
              <a:ext uri="{FF2B5EF4-FFF2-40B4-BE49-F238E27FC236}">
                <a16:creationId xmlns:a16="http://schemas.microsoft.com/office/drawing/2014/main" id="{7085274F-EF70-5DC8-D154-706AB32E3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437" y="39137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95BD8-9E58-7468-6536-D3E3F53BA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Variables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BF7E90-9FD2-268F-1B33-115FC44CE6F0}"/>
              </a:ext>
            </a:extLst>
          </p:cNvPr>
          <p:cNvSpPr/>
          <p:nvPr/>
        </p:nvSpPr>
        <p:spPr>
          <a:xfrm>
            <a:off x="286204" y="1900399"/>
            <a:ext cx="4285796" cy="394380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Outcome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Documentation of UTI symptoms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Documentation of microbiology results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Documentation of catheter insertion and removal dates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F4FEA7-B21E-8D11-0193-CCB4F6AB91A6}"/>
              </a:ext>
            </a:extLst>
          </p:cNvPr>
          <p:cNvSpPr/>
          <p:nvPr/>
        </p:nvSpPr>
        <p:spPr>
          <a:xfrm>
            <a:off x="4757530" y="1900400"/>
            <a:ext cx="4100265" cy="40813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Predictors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Ward of admission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Length of hospitalization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Catheter-related information – reason for catheterization,  cadre inserting, place of insertion, and type of catheter</a:t>
            </a:r>
          </a:p>
        </p:txBody>
      </p:sp>
    </p:spTree>
    <p:extLst>
      <p:ext uri="{BB962C8B-B14F-4D97-AF65-F5344CB8AC3E}">
        <p14:creationId xmlns:p14="http://schemas.microsoft.com/office/powerpoint/2010/main" val="66339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64EBD-15AE-3D85-55DC-8BCD7BC60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6300"/>
            <a:ext cx="8229600" cy="836612"/>
          </a:xfrm>
        </p:spPr>
        <p:txBody>
          <a:bodyPr anchor="ctr">
            <a:normAutofit/>
          </a:bodyPr>
          <a:lstStyle/>
          <a:p>
            <a:r>
              <a:rPr lang="en-US" sz="4000" dirty="0">
                <a:latin typeface="Berlin Sans FB" panose="020E0602020502020306" pitchFamily="34" charset="0"/>
              </a:rPr>
              <a:t>The Big Picture: Aims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9ED7473-C35D-A2F6-9CAA-4A9AA0BE89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959178"/>
              </p:ext>
            </p:extLst>
          </p:nvPr>
        </p:nvGraphicFramePr>
        <p:xfrm>
          <a:off x="457200" y="1826974"/>
          <a:ext cx="8229600" cy="4254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2680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9B274-8661-E9B2-8CFF-DC1CDCE3E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3299"/>
            <a:ext cx="8229600" cy="836612"/>
          </a:xfrm>
        </p:spPr>
        <p:txBody>
          <a:bodyPr anchor="ctr">
            <a:normAutofit/>
          </a:bodyPr>
          <a:lstStyle/>
          <a:p>
            <a:pPr algn="l"/>
            <a:r>
              <a:rPr lang="en-US" sz="4000" dirty="0">
                <a:latin typeface="Berlin Sans FB" panose="020E0602020502020306" pitchFamily="34" charset="0"/>
              </a:rPr>
              <a:t>Data Abstraction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F4A28-FFA7-8D8D-DEDE-137EEBE9C3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799" y="1862138"/>
            <a:ext cx="4345259" cy="466755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/>
              <a:t>193 paper records reviewed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Variables extracted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Patient demographics</a:t>
            </a:r>
          </a:p>
          <a:p>
            <a:pPr lvl="2">
              <a:lnSpc>
                <a:spcPct val="90000"/>
              </a:lnSpc>
              <a:buFont typeface="Calibri" panose="020F0502020204030204" pitchFamily="34" charset="0"/>
              <a:buChar char="―"/>
            </a:pPr>
            <a:r>
              <a:rPr lang="en-US" sz="1800" dirty="0"/>
              <a:t>Age</a:t>
            </a:r>
          </a:p>
          <a:p>
            <a:pPr lvl="2">
              <a:lnSpc>
                <a:spcPct val="90000"/>
              </a:lnSpc>
              <a:buFont typeface="Calibri" panose="020F0502020204030204" pitchFamily="34" charset="0"/>
              <a:buChar char="―"/>
            </a:pPr>
            <a:r>
              <a:rPr lang="en-US" sz="1800" dirty="0"/>
              <a:t>Sex</a:t>
            </a:r>
          </a:p>
          <a:p>
            <a:pPr lvl="2">
              <a:lnSpc>
                <a:spcPct val="90000"/>
              </a:lnSpc>
              <a:buFont typeface="Calibri" panose="020F0502020204030204" pitchFamily="34" charset="0"/>
              <a:buChar char="―"/>
            </a:pPr>
            <a:r>
              <a:rPr lang="en-US" sz="1800" dirty="0"/>
              <a:t>Ward of admission</a:t>
            </a:r>
          </a:p>
          <a:p>
            <a:pPr lvl="2">
              <a:lnSpc>
                <a:spcPct val="90000"/>
              </a:lnSpc>
              <a:buFont typeface="Calibri" panose="020F0502020204030204" pitchFamily="34" charset="0"/>
              <a:buChar char="―"/>
            </a:pPr>
            <a:r>
              <a:rPr lang="en-US" sz="1800" dirty="0"/>
              <a:t>Adm diagnosis and comorbidities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UTI symptoms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Urine culture results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Catheter use</a:t>
            </a:r>
          </a:p>
          <a:p>
            <a:pPr lvl="2">
              <a:lnSpc>
                <a:spcPct val="90000"/>
              </a:lnSpc>
              <a:buFont typeface="Calibri" panose="020F0502020204030204" pitchFamily="34" charset="0"/>
              <a:buChar char="―"/>
            </a:pPr>
            <a:r>
              <a:rPr lang="en-US" sz="1800" dirty="0"/>
              <a:t>Indication</a:t>
            </a:r>
          </a:p>
          <a:p>
            <a:pPr lvl="2">
              <a:lnSpc>
                <a:spcPct val="90000"/>
              </a:lnSpc>
              <a:buFont typeface="Calibri" panose="020F0502020204030204" pitchFamily="34" charset="0"/>
              <a:buChar char="―"/>
            </a:pPr>
            <a:r>
              <a:rPr lang="en-US" sz="1800" dirty="0"/>
              <a:t>Dates insertion/removal</a:t>
            </a:r>
          </a:p>
          <a:p>
            <a:pPr lvl="2">
              <a:lnSpc>
                <a:spcPct val="90000"/>
              </a:lnSpc>
              <a:buFont typeface="Calibri" panose="020F0502020204030204" pitchFamily="34" charset="0"/>
              <a:buChar char="―"/>
            </a:pPr>
            <a:r>
              <a:rPr lang="en-US" sz="1800" dirty="0"/>
              <a:t>Catheter type, place, cadre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Antibiotic prescription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D0A744-47A0-6EBC-C1CA-1F367FDBAC3A}"/>
              </a:ext>
            </a:extLst>
          </p:cNvPr>
          <p:cNvSpPr/>
          <p:nvPr/>
        </p:nvSpPr>
        <p:spPr>
          <a:xfrm>
            <a:off x="4911212" y="-95865"/>
            <a:ext cx="3775589" cy="72144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B6D261-5B12-5F79-DCD7-1DED80BB7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378" y="2050354"/>
            <a:ext cx="3465256" cy="4620339"/>
          </a:xfrm>
          <a:prstGeom prst="rect">
            <a:avLst/>
          </a:prstGeom>
          <a:noFill/>
        </p:spPr>
      </p:pic>
      <p:pic>
        <p:nvPicPr>
          <p:cNvPr id="4098" name="Picture 2" descr="REDCap">
            <a:extLst>
              <a:ext uri="{FF2B5EF4-FFF2-40B4-BE49-F238E27FC236}">
                <a16:creationId xmlns:a16="http://schemas.microsoft.com/office/drawing/2014/main" id="{C94B71C6-8B47-6800-EA9C-93825E4B6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378" y="695083"/>
            <a:ext cx="3465256" cy="116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055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240B3-AC5C-3931-B3F0-32D6E1A9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3299"/>
            <a:ext cx="8229600" cy="836612"/>
          </a:xfrm>
        </p:spPr>
        <p:txBody>
          <a:bodyPr anchor="ctr">
            <a:normAutofit/>
          </a:bodyPr>
          <a:lstStyle/>
          <a:p>
            <a:r>
              <a:rPr lang="en-US" sz="4000" dirty="0">
                <a:latin typeface="Berlin Sans FB" panose="020E0602020502020306" pitchFamily="34" charset="0"/>
              </a:rPr>
              <a:t>Data analysis – Aim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8E752-C57E-2577-E158-52DBB74F4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047" y="1628384"/>
            <a:ext cx="8567802" cy="500921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Descriptive statistics 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Using </a:t>
            </a:r>
          </a:p>
          <a:p>
            <a:pPr lvl="2">
              <a:lnSpc>
                <a:spcPct val="90000"/>
              </a:lnSpc>
            </a:pPr>
            <a:r>
              <a:rPr lang="en-US" sz="2400" dirty="0"/>
              <a:t>Percentages for discrete data </a:t>
            </a:r>
          </a:p>
          <a:p>
            <a:pPr lvl="2">
              <a:lnSpc>
                <a:spcPct val="90000"/>
              </a:lnSpc>
            </a:pPr>
            <a:r>
              <a:rPr lang="en-US" sz="2400" dirty="0"/>
              <a:t>Median for continuous data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Describe other factors related to </a:t>
            </a:r>
          </a:p>
          <a:p>
            <a:pPr lvl="2">
              <a:lnSpc>
                <a:spcPct val="90000"/>
              </a:lnSpc>
            </a:pPr>
            <a:r>
              <a:rPr lang="en-US" sz="2400" dirty="0"/>
              <a:t>Hospitalization </a:t>
            </a:r>
          </a:p>
          <a:p>
            <a:pPr lvl="2">
              <a:lnSpc>
                <a:spcPct val="90000"/>
              </a:lnSpc>
            </a:pPr>
            <a:r>
              <a:rPr lang="en-US" sz="2400" dirty="0"/>
              <a:t>Catheterization 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Establish the documentation completeness in the patient charts:</a:t>
            </a:r>
          </a:p>
          <a:p>
            <a:pPr lvl="2">
              <a:lnSpc>
                <a:spcPct val="90000"/>
              </a:lnSpc>
            </a:pPr>
            <a:r>
              <a:rPr lang="en-US" sz="2400" dirty="0"/>
              <a:t>Documentation of </a:t>
            </a:r>
          </a:p>
          <a:p>
            <a:pPr lvl="3">
              <a:lnSpc>
                <a:spcPct val="90000"/>
              </a:lnSpc>
            </a:pPr>
            <a:r>
              <a:rPr lang="en-US" sz="2000" dirty="0"/>
              <a:t>1) symptoms before urine culture request</a:t>
            </a:r>
          </a:p>
          <a:p>
            <a:pPr lvl="3">
              <a:lnSpc>
                <a:spcPct val="90000"/>
              </a:lnSpc>
            </a:pPr>
            <a:r>
              <a:rPr lang="en-US" sz="2000" dirty="0"/>
              <a:t>2) urine culture results</a:t>
            </a:r>
          </a:p>
          <a:p>
            <a:pPr lvl="3">
              <a:lnSpc>
                <a:spcPct val="90000"/>
              </a:lnSpc>
            </a:pPr>
            <a:r>
              <a:rPr lang="en-US" sz="2000" dirty="0"/>
              <a:t>3) catheter insertion and removal dates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Predictors of completeness 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051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BDBB1-4807-371B-F4FD-533AE469B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Berlin Sans FB" panose="020E0602020502020306" pitchFamily="34" charset="0"/>
              </a:rPr>
              <a:t>Data analysis Aim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529D2-ED95-8B0A-51B2-E106E6638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Calculation of CAUTI incidence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800" b="1" dirty="0"/>
              <a:t>Establish the 95% confidence intervals 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932265C-A04E-20C9-FAA5-1D20604B19DC}"/>
              </a:ext>
            </a:extLst>
          </p:cNvPr>
          <p:cNvSpPr/>
          <p:nvPr/>
        </p:nvSpPr>
        <p:spPr>
          <a:xfrm>
            <a:off x="668655" y="2567235"/>
            <a:ext cx="7680960" cy="117729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514588D-48C1-5C4A-8835-F6022C17A476}"/>
              </a:ext>
            </a:extLst>
          </p:cNvPr>
          <p:cNvSpPr/>
          <p:nvPr/>
        </p:nvSpPr>
        <p:spPr>
          <a:xfrm>
            <a:off x="668655" y="4996044"/>
            <a:ext cx="7680960" cy="106062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33C1FC-CD5E-4995-B84B-1C237F2A31DB}"/>
                  </a:ext>
                </a:extLst>
              </p:cNvPr>
              <p:cNvSpPr txBox="1"/>
              <p:nvPr/>
            </p:nvSpPr>
            <p:spPr>
              <a:xfrm>
                <a:off x="1340286" y="2808145"/>
                <a:ext cx="7135060" cy="6708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CAUTI rate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𝐶𝐴𝑈𝑇𝐼𝑠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𝑖𝑑𝑒𝑛𝑡𝑖𝑓𝑖𝑒𝑑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𝑈𝑟𝑖𝑛𝑎𝑟𝑦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𝑐𝑎𝑡h𝑒𝑡𝑒𝑟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𝑑𝑎𝑦𝑠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1000</m:t>
                    </m:r>
                  </m:oMath>
                </a14:m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33C1FC-CD5E-4995-B84B-1C237F2A3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0286" y="2808145"/>
                <a:ext cx="7135060" cy="670889"/>
              </a:xfrm>
              <a:prstGeom prst="rect">
                <a:avLst/>
              </a:prstGeom>
              <a:blipFill>
                <a:blip r:embed="rId2"/>
                <a:stretch>
                  <a:fillRect l="-1368" b="-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7EF802-B212-C0B1-0B3E-30DF06AB3576}"/>
                  </a:ext>
                </a:extLst>
              </p:cNvPr>
              <p:cNvSpPr txBox="1"/>
              <p:nvPr/>
            </p:nvSpPr>
            <p:spPr>
              <a:xfrm>
                <a:off x="1608743" y="5239356"/>
                <a:ext cx="6268924" cy="5680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95% confidence interval </a:t>
                </a:r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𝐶𝐴𝑈𝑇𝐼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𝑒𝑣𝑒𝑛𝑡𝑠</m:t>
                        </m:r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1.96</m:t>
                        </m:r>
                        <m:rad>
                          <m:radPr>
                            <m:degHide m:val="on"/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#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𝐶𝐴𝑈𝑇𝐼𝑠</m:t>
                            </m:r>
                          </m:e>
                        </m:rad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𝑐𝑎𝑡h𝑒𝑡𝑒𝑟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𝑑𝑎𝑦𝑠</m:t>
                        </m:r>
                      </m:den>
                    </m:f>
                  </m:oMath>
                </a14:m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1000</m:t>
                    </m:r>
                  </m:oMath>
                </a14:m>
                <a:endPara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7EF802-B212-C0B1-0B3E-30DF06AB3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743" y="5239356"/>
                <a:ext cx="6268924" cy="568041"/>
              </a:xfrm>
              <a:prstGeom prst="rect">
                <a:avLst/>
              </a:prstGeom>
              <a:blipFill>
                <a:blip r:embed="rId3"/>
                <a:stretch>
                  <a:fillRect l="-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3408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C7D52-A421-6072-C326-87473AEEB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Berlin Sans FB" panose="020E0602020502020306" pitchFamily="34" charset="0"/>
              </a:rPr>
              <a:t>CAUTI incidence criteria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A473AFB-D699-1883-215B-47F94D093243}"/>
              </a:ext>
            </a:extLst>
          </p:cNvPr>
          <p:cNvSpPr/>
          <p:nvPr/>
        </p:nvSpPr>
        <p:spPr>
          <a:xfrm>
            <a:off x="515384" y="2046880"/>
            <a:ext cx="3884339" cy="40491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CDC/MoH – Documentation of 1 symptom, culture results, and catheter dates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(STRICT)</a:t>
            </a:r>
          </a:p>
          <a:p>
            <a:pPr algn="ctr"/>
            <a:endParaRPr lang="en-US" sz="1400" dirty="0"/>
          </a:p>
        </p:txBody>
      </p:sp>
      <p:pic>
        <p:nvPicPr>
          <p:cNvPr id="8" name="Picture 7" descr="Gold Standard Vector Images (over 1,400)">
            <a:extLst>
              <a:ext uri="{FF2B5EF4-FFF2-40B4-BE49-F238E27FC236}">
                <a16:creationId xmlns:a16="http://schemas.microsoft.com/office/drawing/2014/main" id="{AC47C2A0-9A03-48D6-CDBD-3EC26CE94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92" y="2322683"/>
            <a:ext cx="987826" cy="98782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32A7DBF-4CF8-51DA-F850-597C6D76C40D}"/>
              </a:ext>
            </a:extLst>
          </p:cNvPr>
          <p:cNvSpPr/>
          <p:nvPr/>
        </p:nvSpPr>
        <p:spPr>
          <a:xfrm>
            <a:off x="4864100" y="1943100"/>
            <a:ext cx="4025900" cy="41529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Font typeface="+mj-lt"/>
              <a:buAutoNum type="arabicPeriod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Relaxing Numerator – UTI antibiotic prescription used as a proxy for clinical infection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Relax Denominator – Discharge date is used as the catheter removal date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Relax Numerator and Denominator</a:t>
            </a:r>
          </a:p>
        </p:txBody>
      </p:sp>
      <p:pic>
        <p:nvPicPr>
          <p:cNvPr id="12" name="Picture 11" descr="Low Graph Icon Low Graph Icon Stock Vector (Royalty Free) 745795351 |  Shutterstock">
            <a:extLst>
              <a:ext uri="{FF2B5EF4-FFF2-40B4-BE49-F238E27FC236}">
                <a16:creationId xmlns:a16="http://schemas.microsoft.com/office/drawing/2014/main" id="{5E482C55-1332-9B01-BDBB-0E7778912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7" t="20419" r="15759" b="27903"/>
          <a:stretch>
            <a:fillRect/>
          </a:stretch>
        </p:blipFill>
        <p:spPr bwMode="auto">
          <a:xfrm>
            <a:off x="6210238" y="1943100"/>
            <a:ext cx="1070919" cy="873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40972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8A46B-B9C0-4E8C-B1D4-0CD2CF65A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0DA4DA-B3DA-5DD3-041B-F96AC29F7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6300"/>
            <a:ext cx="8229600" cy="836612"/>
          </a:xfrm>
        </p:spPr>
        <p:txBody>
          <a:bodyPr anchor="ctr">
            <a:normAutofit/>
          </a:bodyPr>
          <a:lstStyle/>
          <a:p>
            <a:r>
              <a:rPr lang="en-US" sz="4000" dirty="0">
                <a:latin typeface="Berlin Sans FB" panose="020E0602020502020306" pitchFamily="34" charset="0"/>
              </a:rPr>
              <a:t>RESULT</a:t>
            </a:r>
            <a:r>
              <a:rPr lang="en-US" sz="4000" b="0" dirty="0">
                <a:latin typeface="Berlin Sans FB" panose="020E0602020502020306" pitchFamily="34" charset="0"/>
              </a:rPr>
              <a:t>S</a:t>
            </a:r>
          </a:p>
        </p:txBody>
      </p:sp>
      <p:pic>
        <p:nvPicPr>
          <p:cNvPr id="4100" name="Picture 4" descr="Reduce the risk of catheter-associated urinary tract infection (CAUTI) in  hospitals | Stryker">
            <a:extLst>
              <a:ext uri="{FF2B5EF4-FFF2-40B4-BE49-F238E27FC236}">
                <a16:creationId xmlns:a16="http://schemas.microsoft.com/office/drawing/2014/main" id="{FE1BE100-CA70-06D6-5F11-D1946D8F4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8870" y="1871579"/>
            <a:ext cx="6946259" cy="425458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523324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1B498-6AAF-B8FA-97C9-A1CB5AC3F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Berlin Sans FB" panose="020E0602020502020306" pitchFamily="34" charset="0"/>
              </a:rPr>
              <a:t>Who is included in the sample? N=193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A9C33-76FB-7EC6-EB16-74F3B98E9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27116"/>
            <a:ext cx="8229600" cy="425458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991329"/>
                </a:solidFill>
              </a:rPr>
              <a:t>Age									</a:t>
            </a:r>
          </a:p>
          <a:p>
            <a:pPr marL="0" indent="0">
              <a:buNone/>
            </a:pPr>
            <a:r>
              <a:rPr lang="en-US" dirty="0"/>
              <a:t>										</a:t>
            </a:r>
            <a:r>
              <a:rPr lang="en-US" dirty="0">
                <a:solidFill>
                  <a:srgbClr val="991329"/>
                </a:solidFill>
              </a:rPr>
              <a:t>Sex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991329"/>
                </a:solidFill>
              </a:rPr>
              <a:t>Ward of admission </a:t>
            </a:r>
          </a:p>
          <a:p>
            <a:pPr marL="0" indent="0">
              <a:buNone/>
            </a:pPr>
            <a:r>
              <a:rPr lang="en-US" dirty="0">
                <a:solidFill>
                  <a:srgbClr val="991329"/>
                </a:solidFill>
              </a:rPr>
              <a:t> </a:t>
            </a:r>
            <a:r>
              <a:rPr lang="en-US" dirty="0"/>
              <a:t>									</a:t>
            </a:r>
          </a:p>
        </p:txBody>
      </p:sp>
      <p:pic>
        <p:nvPicPr>
          <p:cNvPr id="4" name="Graphic 23" descr="Man">
            <a:extLst>
              <a:ext uri="{FF2B5EF4-FFF2-40B4-BE49-F238E27FC236}">
                <a16:creationId xmlns:a16="http://schemas.microsoft.com/office/drawing/2014/main" id="{E8CAB4B0-2CAD-6155-0665-EED240C4E1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254" y="2525591"/>
            <a:ext cx="706491" cy="721341"/>
          </a:xfrm>
          <a:prstGeom prst="rect">
            <a:avLst/>
          </a:prstGeom>
        </p:spPr>
      </p:pic>
      <p:pic>
        <p:nvPicPr>
          <p:cNvPr id="5" name="Graphic 19" descr="Man">
            <a:extLst>
              <a:ext uri="{FF2B5EF4-FFF2-40B4-BE49-F238E27FC236}">
                <a16:creationId xmlns:a16="http://schemas.microsoft.com/office/drawing/2014/main" id="{B06FF412-3D13-666F-2149-3D11C16EF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75562" y="2478149"/>
            <a:ext cx="816224" cy="816224"/>
          </a:xfrm>
          <a:prstGeom prst="rect">
            <a:avLst/>
          </a:prstGeom>
        </p:spPr>
      </p:pic>
      <p:pic>
        <p:nvPicPr>
          <p:cNvPr id="6" name="Graphic 5" descr="Man">
            <a:extLst>
              <a:ext uri="{FF2B5EF4-FFF2-40B4-BE49-F238E27FC236}">
                <a16:creationId xmlns:a16="http://schemas.microsoft.com/office/drawing/2014/main" id="{90E058C3-877F-A485-E8C4-165BEECF2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60993" y="2422830"/>
            <a:ext cx="846978" cy="9268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F40EE9-2DC1-6DD9-E5C5-0C7252940F18}"/>
              </a:ext>
            </a:extLst>
          </p:cNvPr>
          <p:cNvSpPr txBox="1"/>
          <p:nvPr/>
        </p:nvSpPr>
        <p:spPr>
          <a:xfrm>
            <a:off x="701315" y="3429000"/>
            <a:ext cx="1856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ptos" panose="020B0004020202020204" pitchFamily="34" charset="0"/>
              </a:rPr>
              <a:t>        18</a:t>
            </a:r>
            <a:r>
              <a:rPr lang="en-US" sz="2000" b="1" dirty="0">
                <a:latin typeface="Aptos" panose="020B0004020202020204" pitchFamily="34" charset="0"/>
              </a:rPr>
              <a:t>      </a:t>
            </a:r>
            <a:r>
              <a:rPr lang="en-US" sz="1600" b="1" dirty="0">
                <a:solidFill>
                  <a:schemeClr val="accent1"/>
                </a:solidFill>
                <a:latin typeface="Aptos" panose="020B0004020202020204" pitchFamily="34" charset="0"/>
              </a:rPr>
              <a:t>51</a:t>
            </a:r>
            <a:r>
              <a:rPr lang="en-US" sz="2000" b="1" dirty="0">
                <a:latin typeface="Aptos" panose="020B0004020202020204" pitchFamily="34" charset="0"/>
              </a:rPr>
              <a:t>      </a:t>
            </a:r>
            <a:r>
              <a:rPr lang="en-US" sz="1600" b="1" dirty="0">
                <a:latin typeface="Aptos" panose="020B0004020202020204" pitchFamily="34" charset="0"/>
              </a:rPr>
              <a:t>89</a:t>
            </a:r>
            <a:endParaRPr lang="en-US" sz="2800" b="1" dirty="0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Graphic 7" descr="Man">
            <a:extLst>
              <a:ext uri="{FF2B5EF4-FFF2-40B4-BE49-F238E27FC236}">
                <a16:creationId xmlns:a16="http://schemas.microsoft.com/office/drawing/2014/main" id="{FA7AA26A-2CA1-ADBB-2317-9E046581F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72877" y="2177723"/>
            <a:ext cx="1058707" cy="1136659"/>
          </a:xfrm>
          <a:prstGeom prst="rect">
            <a:avLst/>
          </a:prstGeom>
        </p:spPr>
      </p:pic>
      <p:pic>
        <p:nvPicPr>
          <p:cNvPr id="10" name="Graphic 9" descr="Man">
            <a:extLst>
              <a:ext uri="{FF2B5EF4-FFF2-40B4-BE49-F238E27FC236}">
                <a16:creationId xmlns:a16="http://schemas.microsoft.com/office/drawing/2014/main" id="{9FAB6D10-A5A5-074A-3900-9E25F467C2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" r="44323"/>
          <a:stretch/>
        </p:blipFill>
        <p:spPr>
          <a:xfrm>
            <a:off x="7136108" y="2163519"/>
            <a:ext cx="504152" cy="11287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889074-79A7-2896-4DA1-97AADB52475F}"/>
              </a:ext>
            </a:extLst>
          </p:cNvPr>
          <p:cNvSpPr txBox="1"/>
          <p:nvPr/>
        </p:nvSpPr>
        <p:spPr>
          <a:xfrm>
            <a:off x="6089568" y="3055863"/>
            <a:ext cx="1035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</a:rPr>
              <a:t>Male</a:t>
            </a:r>
          </a:p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</a:rPr>
              <a:t>50.3%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147036-46CE-26AE-4B38-6FDFDC076FE6}"/>
              </a:ext>
            </a:extLst>
          </p:cNvPr>
          <p:cNvSpPr txBox="1"/>
          <p:nvPr/>
        </p:nvSpPr>
        <p:spPr>
          <a:xfrm>
            <a:off x="7768438" y="3055862"/>
            <a:ext cx="913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Female 49.7%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16B6F2-0A99-2608-F7DA-EFA0FAE24EA9}"/>
              </a:ext>
            </a:extLst>
          </p:cNvPr>
          <p:cNvGrpSpPr/>
          <p:nvPr/>
        </p:nvGrpSpPr>
        <p:grpSpPr>
          <a:xfrm>
            <a:off x="3048524" y="4919292"/>
            <a:ext cx="1786523" cy="1062408"/>
            <a:chOff x="2850873" y="3781707"/>
            <a:chExt cx="1296375" cy="95754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93F437-CE16-3043-75C1-C4E6F9704557}"/>
                </a:ext>
              </a:extLst>
            </p:cNvPr>
            <p:cNvSpPr/>
            <p:nvPr/>
          </p:nvSpPr>
          <p:spPr>
            <a:xfrm>
              <a:off x="3410676" y="4253114"/>
              <a:ext cx="736572" cy="486138"/>
            </a:xfrm>
            <a:custGeom>
              <a:avLst/>
              <a:gdLst>
                <a:gd name="connsiteX0" fmla="*/ 677647 w 736572"/>
                <a:gd name="connsiteY0" fmla="*/ 0 h 486138"/>
                <a:gd name="connsiteX1" fmla="*/ 0 w 736572"/>
                <a:gd name="connsiteY1" fmla="*/ 0 h 486138"/>
                <a:gd name="connsiteX2" fmla="*/ 0 w 736572"/>
                <a:gd name="connsiteY2" fmla="*/ 353555 h 486138"/>
                <a:gd name="connsiteX3" fmla="*/ 58926 w 736572"/>
                <a:gd name="connsiteY3" fmla="*/ 412481 h 486138"/>
                <a:gd name="connsiteX4" fmla="*/ 648184 w 736572"/>
                <a:gd name="connsiteY4" fmla="*/ 412481 h 486138"/>
                <a:gd name="connsiteX5" fmla="*/ 648184 w 736572"/>
                <a:gd name="connsiteY5" fmla="*/ 486138 h 486138"/>
                <a:gd name="connsiteX6" fmla="*/ 736573 w 736572"/>
                <a:gd name="connsiteY6" fmla="*/ 486138 h 486138"/>
                <a:gd name="connsiteX7" fmla="*/ 736573 w 736572"/>
                <a:gd name="connsiteY7" fmla="*/ 58926 h 486138"/>
                <a:gd name="connsiteX8" fmla="*/ 677647 w 736572"/>
                <a:gd name="connsiteY8" fmla="*/ 0 h 48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6572" h="486138">
                  <a:moveTo>
                    <a:pt x="677647" y="0"/>
                  </a:moveTo>
                  <a:lnTo>
                    <a:pt x="0" y="0"/>
                  </a:lnTo>
                  <a:lnTo>
                    <a:pt x="0" y="353555"/>
                  </a:lnTo>
                  <a:cubicBezTo>
                    <a:pt x="97" y="386058"/>
                    <a:pt x="26422" y="412384"/>
                    <a:pt x="58926" y="412481"/>
                  </a:cubicBezTo>
                  <a:lnTo>
                    <a:pt x="648184" y="412481"/>
                  </a:lnTo>
                  <a:lnTo>
                    <a:pt x="648184" y="486138"/>
                  </a:lnTo>
                  <a:lnTo>
                    <a:pt x="736573" y="486138"/>
                  </a:lnTo>
                  <a:lnTo>
                    <a:pt x="736573" y="58926"/>
                  </a:lnTo>
                  <a:cubicBezTo>
                    <a:pt x="736476" y="26422"/>
                    <a:pt x="710151" y="97"/>
                    <a:pt x="677647" y="0"/>
                  </a:cubicBezTo>
                  <a:close/>
                </a:path>
              </a:pathLst>
            </a:custGeom>
            <a:solidFill>
              <a:schemeClr val="accent1"/>
            </a:solidFill>
            <a:ln w="14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41BC982-2556-F0A0-3B2B-63B28CBC5851}"/>
                </a:ext>
              </a:extLst>
            </p:cNvPr>
            <p:cNvSpPr/>
            <p:nvPr/>
          </p:nvSpPr>
          <p:spPr>
            <a:xfrm>
              <a:off x="2850873" y="4032134"/>
              <a:ext cx="322302" cy="707117"/>
            </a:xfrm>
            <a:custGeom>
              <a:avLst/>
              <a:gdLst>
                <a:gd name="connsiteX0" fmla="*/ 88396 w 515608"/>
                <a:gd name="connsiteY0" fmla="*/ 44202 h 707117"/>
                <a:gd name="connsiteX1" fmla="*/ 45808 w 515608"/>
                <a:gd name="connsiteY1" fmla="*/ 8 h 707117"/>
                <a:gd name="connsiteX2" fmla="*/ 44202 w 515608"/>
                <a:gd name="connsiteY2" fmla="*/ 8 h 707117"/>
                <a:gd name="connsiteX3" fmla="*/ 7 w 515608"/>
                <a:gd name="connsiteY3" fmla="*/ 42596 h 707117"/>
                <a:gd name="connsiteX4" fmla="*/ 7 w 515608"/>
                <a:gd name="connsiteY4" fmla="*/ 44202 h 707117"/>
                <a:gd name="connsiteX5" fmla="*/ 7 w 515608"/>
                <a:gd name="connsiteY5" fmla="*/ 707118 h 707117"/>
                <a:gd name="connsiteX6" fmla="*/ 88396 w 515608"/>
                <a:gd name="connsiteY6" fmla="*/ 707118 h 707117"/>
                <a:gd name="connsiteX7" fmla="*/ 88396 w 515608"/>
                <a:gd name="connsiteY7" fmla="*/ 559803 h 707117"/>
                <a:gd name="connsiteX8" fmla="*/ 515608 w 515608"/>
                <a:gd name="connsiteY8" fmla="*/ 559803 h 707117"/>
                <a:gd name="connsiteX9" fmla="*/ 515608 w 515608"/>
                <a:gd name="connsiteY9" fmla="*/ 412489 h 707117"/>
                <a:gd name="connsiteX10" fmla="*/ 88396 w 515608"/>
                <a:gd name="connsiteY10" fmla="*/ 235711 h 70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5608" h="707117">
                  <a:moveTo>
                    <a:pt x="88396" y="44202"/>
                  </a:moveTo>
                  <a:cubicBezTo>
                    <a:pt x="88840" y="20237"/>
                    <a:pt x="69772" y="451"/>
                    <a:pt x="45808" y="8"/>
                  </a:cubicBezTo>
                  <a:cubicBezTo>
                    <a:pt x="45272" y="-3"/>
                    <a:pt x="44737" y="-3"/>
                    <a:pt x="44202" y="8"/>
                  </a:cubicBezTo>
                  <a:cubicBezTo>
                    <a:pt x="20237" y="-436"/>
                    <a:pt x="451" y="18631"/>
                    <a:pt x="7" y="42596"/>
                  </a:cubicBezTo>
                  <a:cubicBezTo>
                    <a:pt x="-2" y="43131"/>
                    <a:pt x="-2" y="43667"/>
                    <a:pt x="7" y="44202"/>
                  </a:cubicBezTo>
                  <a:lnTo>
                    <a:pt x="7" y="707118"/>
                  </a:lnTo>
                  <a:lnTo>
                    <a:pt x="88396" y="707118"/>
                  </a:lnTo>
                  <a:lnTo>
                    <a:pt x="88396" y="559803"/>
                  </a:lnTo>
                  <a:lnTo>
                    <a:pt x="515608" y="559803"/>
                  </a:lnTo>
                  <a:lnTo>
                    <a:pt x="515608" y="412489"/>
                  </a:lnTo>
                  <a:lnTo>
                    <a:pt x="88396" y="235711"/>
                  </a:lnTo>
                  <a:close/>
                </a:path>
              </a:pathLst>
            </a:custGeom>
            <a:solidFill>
              <a:schemeClr val="tx1"/>
            </a:solidFill>
            <a:ln w="14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CCB2558-FA09-6227-78E2-AEFA34440ABD}"/>
                </a:ext>
              </a:extLst>
            </p:cNvPr>
            <p:cNvSpPr/>
            <p:nvPr/>
          </p:nvSpPr>
          <p:spPr>
            <a:xfrm>
              <a:off x="2996398" y="4095311"/>
              <a:ext cx="176777" cy="176777"/>
            </a:xfrm>
            <a:custGeom>
              <a:avLst/>
              <a:gdLst>
                <a:gd name="connsiteX0" fmla="*/ 176778 w 176777"/>
                <a:gd name="connsiteY0" fmla="*/ 88389 h 176777"/>
                <a:gd name="connsiteX1" fmla="*/ 88389 w 176777"/>
                <a:gd name="connsiteY1" fmla="*/ 176777 h 176777"/>
                <a:gd name="connsiteX2" fmla="*/ 0 w 176777"/>
                <a:gd name="connsiteY2" fmla="*/ 88389 h 176777"/>
                <a:gd name="connsiteX3" fmla="*/ 88389 w 176777"/>
                <a:gd name="connsiteY3" fmla="*/ 0 h 176777"/>
                <a:gd name="connsiteX4" fmla="*/ 176778 w 176777"/>
                <a:gd name="connsiteY4" fmla="*/ 88389 h 17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777" h="176777">
                  <a:moveTo>
                    <a:pt x="176778" y="88389"/>
                  </a:moveTo>
                  <a:cubicBezTo>
                    <a:pt x="176778" y="137205"/>
                    <a:pt x="137205" y="176777"/>
                    <a:pt x="88389" y="176777"/>
                  </a:cubicBezTo>
                  <a:cubicBezTo>
                    <a:pt x="39573" y="176777"/>
                    <a:pt x="0" y="137205"/>
                    <a:pt x="0" y="88389"/>
                  </a:cubicBezTo>
                  <a:cubicBezTo>
                    <a:pt x="0" y="39573"/>
                    <a:pt x="39573" y="0"/>
                    <a:pt x="88389" y="0"/>
                  </a:cubicBezTo>
                  <a:cubicBezTo>
                    <a:pt x="137205" y="0"/>
                    <a:pt x="176778" y="39573"/>
                    <a:pt x="176778" y="88389"/>
                  </a:cubicBezTo>
                  <a:close/>
                </a:path>
              </a:pathLst>
            </a:custGeom>
            <a:solidFill>
              <a:schemeClr val="accent1"/>
            </a:solidFill>
            <a:ln w="14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22162E0-6CE6-5E68-D574-D57F5F7E7CF7}"/>
                </a:ext>
              </a:extLst>
            </p:cNvPr>
            <p:cNvSpPr/>
            <p:nvPr/>
          </p:nvSpPr>
          <p:spPr>
            <a:xfrm>
              <a:off x="3528527" y="3781707"/>
              <a:ext cx="383017" cy="290563"/>
            </a:xfrm>
            <a:custGeom>
              <a:avLst/>
              <a:gdLst>
                <a:gd name="connsiteX0" fmla="*/ 353555 w 383017"/>
                <a:gd name="connsiteY0" fmla="*/ 0 h 290563"/>
                <a:gd name="connsiteX1" fmla="*/ 29463 w 383017"/>
                <a:gd name="connsiteY1" fmla="*/ 0 h 290563"/>
                <a:gd name="connsiteX2" fmla="*/ 0 w 383017"/>
                <a:gd name="connsiteY2" fmla="*/ 29463 h 290563"/>
                <a:gd name="connsiteX3" fmla="*/ 0 w 383017"/>
                <a:gd name="connsiteY3" fmla="*/ 261100 h 290563"/>
                <a:gd name="connsiteX4" fmla="*/ 29463 w 383017"/>
                <a:gd name="connsiteY4" fmla="*/ 290563 h 290563"/>
                <a:gd name="connsiteX5" fmla="*/ 353555 w 383017"/>
                <a:gd name="connsiteY5" fmla="*/ 290563 h 290563"/>
                <a:gd name="connsiteX6" fmla="*/ 383018 w 383017"/>
                <a:gd name="connsiteY6" fmla="*/ 261100 h 290563"/>
                <a:gd name="connsiteX7" fmla="*/ 383018 w 383017"/>
                <a:gd name="connsiteY7" fmla="*/ 29463 h 290563"/>
                <a:gd name="connsiteX8" fmla="*/ 353555 w 383017"/>
                <a:gd name="connsiteY8" fmla="*/ 0 h 290563"/>
                <a:gd name="connsiteX9" fmla="*/ 356884 w 383017"/>
                <a:gd name="connsiteY9" fmla="*/ 155770 h 290563"/>
                <a:gd name="connsiteX10" fmla="*/ 305030 w 383017"/>
                <a:gd name="connsiteY10" fmla="*/ 155770 h 290563"/>
                <a:gd name="connsiteX11" fmla="*/ 267744 w 383017"/>
                <a:gd name="connsiteY11" fmla="*/ 196694 h 290563"/>
                <a:gd name="connsiteX12" fmla="*/ 250388 w 383017"/>
                <a:gd name="connsiteY12" fmla="*/ 197500 h 290563"/>
                <a:gd name="connsiteX13" fmla="*/ 246870 w 383017"/>
                <a:gd name="connsiteY13" fmla="*/ 191863 h 290563"/>
                <a:gd name="connsiteX14" fmla="*/ 228500 w 383017"/>
                <a:gd name="connsiteY14" fmla="*/ 128959 h 290563"/>
                <a:gd name="connsiteX15" fmla="*/ 184217 w 383017"/>
                <a:gd name="connsiteY15" fmla="*/ 246015 h 290563"/>
                <a:gd name="connsiteX16" fmla="*/ 172712 w 383017"/>
                <a:gd name="connsiteY16" fmla="*/ 253956 h 290563"/>
                <a:gd name="connsiteX17" fmla="*/ 171651 w 383017"/>
                <a:gd name="connsiteY17" fmla="*/ 253956 h 290563"/>
                <a:gd name="connsiteX18" fmla="*/ 160676 w 383017"/>
                <a:gd name="connsiteY18" fmla="*/ 243968 h 290563"/>
                <a:gd name="connsiteX19" fmla="*/ 132583 w 383017"/>
                <a:gd name="connsiteY19" fmla="*/ 94090 h 290563"/>
                <a:gd name="connsiteX20" fmla="*/ 114802 w 383017"/>
                <a:gd name="connsiteY20" fmla="*/ 147315 h 290563"/>
                <a:gd name="connsiteX21" fmla="*/ 103135 w 383017"/>
                <a:gd name="connsiteY21" fmla="*/ 155785 h 290563"/>
                <a:gd name="connsiteX22" fmla="*/ 29463 w 383017"/>
                <a:gd name="connsiteY22" fmla="*/ 155785 h 290563"/>
                <a:gd name="connsiteX23" fmla="*/ 29463 w 383017"/>
                <a:gd name="connsiteY23" fmla="*/ 131213 h 290563"/>
                <a:gd name="connsiteX24" fmla="*/ 94281 w 383017"/>
                <a:gd name="connsiteY24" fmla="*/ 131213 h 290563"/>
                <a:gd name="connsiteX25" fmla="*/ 124230 w 383017"/>
                <a:gd name="connsiteY25" fmla="*/ 41351 h 290563"/>
                <a:gd name="connsiteX26" fmla="*/ 139813 w 383017"/>
                <a:gd name="connsiteY26" fmla="*/ 33667 h 290563"/>
                <a:gd name="connsiteX27" fmla="*/ 147933 w 383017"/>
                <a:gd name="connsiteY27" fmla="*/ 43001 h 290563"/>
                <a:gd name="connsiteX28" fmla="*/ 176586 w 383017"/>
                <a:gd name="connsiteY28" fmla="*/ 196429 h 290563"/>
                <a:gd name="connsiteX29" fmla="*/ 218409 w 383017"/>
                <a:gd name="connsiteY29" fmla="*/ 85943 h 290563"/>
                <a:gd name="connsiteX30" fmla="*/ 234241 w 383017"/>
                <a:gd name="connsiteY30" fmla="*/ 78785 h 290563"/>
                <a:gd name="connsiteX31" fmla="*/ 241699 w 383017"/>
                <a:gd name="connsiteY31" fmla="*/ 86842 h 290563"/>
                <a:gd name="connsiteX32" fmla="*/ 264297 w 383017"/>
                <a:gd name="connsiteY32" fmla="*/ 163946 h 290563"/>
                <a:gd name="connsiteX33" fmla="*/ 290490 w 383017"/>
                <a:gd name="connsiteY33" fmla="*/ 135308 h 290563"/>
                <a:gd name="connsiteX34" fmla="*/ 299564 w 383017"/>
                <a:gd name="connsiteY34" fmla="*/ 131213 h 290563"/>
                <a:gd name="connsiteX35" fmla="*/ 356870 w 383017"/>
                <a:gd name="connsiteY35" fmla="*/ 131213 h 29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83017" h="290563">
                  <a:moveTo>
                    <a:pt x="353555" y="0"/>
                  </a:moveTo>
                  <a:lnTo>
                    <a:pt x="29463" y="0"/>
                  </a:lnTo>
                  <a:cubicBezTo>
                    <a:pt x="13191" y="0"/>
                    <a:pt x="0" y="13191"/>
                    <a:pt x="0" y="29463"/>
                  </a:cubicBezTo>
                  <a:lnTo>
                    <a:pt x="0" y="261100"/>
                  </a:lnTo>
                  <a:cubicBezTo>
                    <a:pt x="0" y="277373"/>
                    <a:pt x="13191" y="290563"/>
                    <a:pt x="29463" y="290563"/>
                  </a:cubicBezTo>
                  <a:lnTo>
                    <a:pt x="353555" y="290563"/>
                  </a:lnTo>
                  <a:cubicBezTo>
                    <a:pt x="369827" y="290563"/>
                    <a:pt x="383018" y="277373"/>
                    <a:pt x="383018" y="261100"/>
                  </a:cubicBezTo>
                  <a:lnTo>
                    <a:pt x="383018" y="29463"/>
                  </a:lnTo>
                  <a:cubicBezTo>
                    <a:pt x="383018" y="13191"/>
                    <a:pt x="369827" y="0"/>
                    <a:pt x="353555" y="0"/>
                  </a:cubicBezTo>
                  <a:close/>
                  <a:moveTo>
                    <a:pt x="356884" y="155770"/>
                  </a:moveTo>
                  <a:lnTo>
                    <a:pt x="305030" y="155770"/>
                  </a:lnTo>
                  <a:lnTo>
                    <a:pt x="267744" y="196694"/>
                  </a:lnTo>
                  <a:cubicBezTo>
                    <a:pt x="263175" y="201709"/>
                    <a:pt x="255404" y="202070"/>
                    <a:pt x="250388" y="197500"/>
                  </a:cubicBezTo>
                  <a:cubicBezTo>
                    <a:pt x="248720" y="195980"/>
                    <a:pt x="247502" y="194030"/>
                    <a:pt x="246870" y="191863"/>
                  </a:cubicBezTo>
                  <a:lnTo>
                    <a:pt x="228500" y="128959"/>
                  </a:lnTo>
                  <a:lnTo>
                    <a:pt x="184217" y="246015"/>
                  </a:lnTo>
                  <a:cubicBezTo>
                    <a:pt x="182412" y="250802"/>
                    <a:pt x="177826" y="253966"/>
                    <a:pt x="172712" y="253956"/>
                  </a:cubicBezTo>
                  <a:lnTo>
                    <a:pt x="171651" y="253956"/>
                  </a:lnTo>
                  <a:cubicBezTo>
                    <a:pt x="166166" y="253467"/>
                    <a:pt x="161679" y="249383"/>
                    <a:pt x="160676" y="243968"/>
                  </a:cubicBezTo>
                  <a:lnTo>
                    <a:pt x="132583" y="94090"/>
                  </a:lnTo>
                  <a:lnTo>
                    <a:pt x="114802" y="147315"/>
                  </a:lnTo>
                  <a:cubicBezTo>
                    <a:pt x="113145" y="152357"/>
                    <a:pt x="108443" y="155770"/>
                    <a:pt x="103135" y="155785"/>
                  </a:cubicBezTo>
                  <a:lnTo>
                    <a:pt x="29463" y="155785"/>
                  </a:lnTo>
                  <a:lnTo>
                    <a:pt x="29463" y="131213"/>
                  </a:lnTo>
                  <a:lnTo>
                    <a:pt x="94281" y="131213"/>
                  </a:lnTo>
                  <a:lnTo>
                    <a:pt x="124230" y="41351"/>
                  </a:lnTo>
                  <a:cubicBezTo>
                    <a:pt x="126412" y="34925"/>
                    <a:pt x="133389" y="31486"/>
                    <a:pt x="139813" y="33667"/>
                  </a:cubicBezTo>
                  <a:cubicBezTo>
                    <a:pt x="144003" y="35089"/>
                    <a:pt x="147105" y="38654"/>
                    <a:pt x="147933" y="43001"/>
                  </a:cubicBezTo>
                  <a:lnTo>
                    <a:pt x="176586" y="196429"/>
                  </a:lnTo>
                  <a:lnTo>
                    <a:pt x="218409" y="85943"/>
                  </a:lnTo>
                  <a:cubicBezTo>
                    <a:pt x="220804" y="79594"/>
                    <a:pt x="227891" y="76390"/>
                    <a:pt x="234241" y="78785"/>
                  </a:cubicBezTo>
                  <a:cubicBezTo>
                    <a:pt x="237856" y="80148"/>
                    <a:pt x="240618" y="83133"/>
                    <a:pt x="241699" y="86842"/>
                  </a:cubicBezTo>
                  <a:lnTo>
                    <a:pt x="264297" y="163946"/>
                  </a:lnTo>
                  <a:lnTo>
                    <a:pt x="290490" y="135308"/>
                  </a:lnTo>
                  <a:cubicBezTo>
                    <a:pt x="292798" y="132720"/>
                    <a:pt x="296096" y="131231"/>
                    <a:pt x="299564" y="131213"/>
                  </a:cubicBezTo>
                  <a:lnTo>
                    <a:pt x="356870" y="131213"/>
                  </a:lnTo>
                  <a:close/>
                </a:path>
              </a:pathLst>
            </a:custGeom>
            <a:solidFill>
              <a:schemeClr val="accent1"/>
            </a:solidFill>
            <a:ln w="14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D8EE330-0433-06AF-7BE7-11D0134B585F}"/>
              </a:ext>
            </a:extLst>
          </p:cNvPr>
          <p:cNvSpPr txBox="1"/>
          <p:nvPr/>
        </p:nvSpPr>
        <p:spPr>
          <a:xfrm>
            <a:off x="5430513" y="5463376"/>
            <a:ext cx="1642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</a:rPr>
              <a:t>Non-ICU: 81%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B933F8-6732-CEB6-3BCA-52E7A395C0AE}"/>
              </a:ext>
            </a:extLst>
          </p:cNvPr>
          <p:cNvSpPr txBox="1"/>
          <p:nvPr/>
        </p:nvSpPr>
        <p:spPr>
          <a:xfrm>
            <a:off x="1509524" y="5632653"/>
            <a:ext cx="1211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ICU: 19% </a:t>
            </a:r>
          </a:p>
        </p:txBody>
      </p:sp>
    </p:spTree>
    <p:extLst>
      <p:ext uri="{BB962C8B-B14F-4D97-AF65-F5344CB8AC3E}">
        <p14:creationId xmlns:p14="http://schemas.microsoft.com/office/powerpoint/2010/main" val="217302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854EA-DD99-9F2C-2C33-E787AEF03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F17C7-A5F2-51D2-3EC8-CA0586929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81" y="630824"/>
            <a:ext cx="8229600" cy="524876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Berlin Sans FB" panose="020E0602020502020306" pitchFamily="34" charset="0"/>
              </a:rPr>
              <a:t>Descriptive statistics (</a:t>
            </a:r>
            <a:r>
              <a:rPr lang="en-US" sz="3600" b="1" kern="100" dirty="0">
                <a:latin typeface="Berlin Sans FB" panose="020E0602020502020306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N=193)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0475A15-2B0B-E3EB-6032-0B82B0AFAE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9620443"/>
              </p:ext>
            </p:extLst>
          </p:nvPr>
        </p:nvGraphicFramePr>
        <p:xfrm>
          <a:off x="653581" y="1287412"/>
          <a:ext cx="8560993" cy="4921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7052">
                  <a:extLst>
                    <a:ext uri="{9D8B030D-6E8A-4147-A177-3AD203B41FA5}">
                      <a16:colId xmlns:a16="http://schemas.microsoft.com/office/drawing/2014/main" val="300271842"/>
                    </a:ext>
                  </a:extLst>
                </a:gridCol>
                <a:gridCol w="3753941">
                  <a:extLst>
                    <a:ext uri="{9D8B030D-6E8A-4147-A177-3AD203B41FA5}">
                      <a16:colId xmlns:a16="http://schemas.microsoft.com/office/drawing/2014/main" val="3035055071"/>
                    </a:ext>
                  </a:extLst>
                </a:gridCol>
              </a:tblGrid>
              <a:tr h="43526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 (%)</a:t>
                      </a:r>
                      <a:endParaRPr lang="en-US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7545983"/>
                  </a:ext>
                </a:extLst>
              </a:tr>
              <a:tr h="36396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Ward of admission </a:t>
                      </a:r>
                    </a:p>
                    <a:p>
                      <a:pPr marL="0" marR="0" algn="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ICU</a:t>
                      </a:r>
                    </a:p>
                    <a:p>
                      <a:pPr marL="0" marR="0" algn="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Medical</a:t>
                      </a:r>
                    </a:p>
                    <a:p>
                      <a:pPr marL="0" marR="0" algn="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Surgical </a:t>
                      </a:r>
                    </a:p>
                    <a:p>
                      <a:pPr marL="0" marR="0" algn="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Obstetrics &amp; Gynecology </a:t>
                      </a:r>
                      <a:endParaRPr lang="en-US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36 (18.6)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126 (65.3)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25 (12.9)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 (3.1) </a:t>
                      </a:r>
                      <a:endParaRPr lang="en-US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2441910"/>
                  </a:ext>
                </a:extLst>
              </a:tr>
              <a:tr h="3639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Length of hospitalization  over 15 days</a:t>
                      </a:r>
                      <a:endParaRPr lang="en-US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111 (57.5)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8952846"/>
                  </a:ext>
                </a:extLst>
              </a:tr>
              <a:tr h="3639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Antibiotics prescribed within 7 days before the culture</a:t>
                      </a:r>
                      <a:endParaRPr lang="en-US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98 (58.3)</a:t>
                      </a:r>
                      <a:endParaRPr lang="en-US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5973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8458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A8C74-A451-D4CD-1532-520564EE1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5988"/>
            <a:ext cx="8229600" cy="83661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erlin Sans FB" panose="020E0602020502020306" pitchFamily="34" charset="0"/>
              </a:rPr>
              <a:t>Descriptive statistics…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5E627F9-27FA-DCEF-6988-0755635972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1740862"/>
              </p:ext>
            </p:extLst>
          </p:nvPr>
        </p:nvGraphicFramePr>
        <p:xfrm>
          <a:off x="560539" y="1433252"/>
          <a:ext cx="8022922" cy="3804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9845">
                  <a:extLst>
                    <a:ext uri="{9D8B030D-6E8A-4147-A177-3AD203B41FA5}">
                      <a16:colId xmlns:a16="http://schemas.microsoft.com/office/drawing/2014/main" val="3160506944"/>
                    </a:ext>
                  </a:extLst>
                </a:gridCol>
                <a:gridCol w="2383077">
                  <a:extLst>
                    <a:ext uri="{9D8B030D-6E8A-4147-A177-3AD203B41FA5}">
                      <a16:colId xmlns:a16="http://schemas.microsoft.com/office/drawing/2014/main" val="19751431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Catheter-related variables</a:t>
                      </a:r>
                      <a:endParaRPr lang="en-US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 (%)</a:t>
                      </a:r>
                      <a:endParaRPr lang="en-US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4292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Indications for catheterization are documented</a:t>
                      </a:r>
                      <a:endParaRPr lang="en-US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162 (83.9)</a:t>
                      </a:r>
                      <a:endParaRPr lang="en-US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0472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Type of catheter inserted indicated</a:t>
                      </a:r>
                      <a:endParaRPr lang="en-US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34 (17.6)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0383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Place of catheter insertion indicated 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126 (65.3)</a:t>
                      </a:r>
                      <a:endParaRPr lang="en-US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0287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Cadre inserted the catheter documented </a:t>
                      </a:r>
                      <a:endParaRPr lang="en-US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24 (12.4)</a:t>
                      </a:r>
                      <a:endParaRPr lang="en-US" sz="4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47734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3811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FB710-18F1-8B99-134C-D51F9A5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99750"/>
            <a:ext cx="8229600" cy="836612"/>
          </a:xfrm>
        </p:spPr>
        <p:txBody>
          <a:bodyPr>
            <a:noAutofit/>
          </a:bodyPr>
          <a:lstStyle/>
          <a:p>
            <a:r>
              <a:rPr lang="en-US" sz="4000" dirty="0">
                <a:latin typeface="Berlin Sans FB" panose="020E0602020502020306" pitchFamily="34" charset="0"/>
              </a:rPr>
              <a:t>Documentation status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61B517-420D-50FE-14BD-08D858B53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436" y="5664589"/>
            <a:ext cx="6207127" cy="7124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1013E2-63E3-D44C-EB18-B910BD6C06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2" t="3703" r="25969" b="5521"/>
          <a:stretch>
            <a:fillRect/>
          </a:stretch>
        </p:blipFill>
        <p:spPr bwMode="auto">
          <a:xfrm>
            <a:off x="6123031" y="2136844"/>
            <a:ext cx="2820554" cy="29053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0E1DB28-2E76-E680-5D06-DD72ED2F4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9016" y="2173115"/>
            <a:ext cx="2510185" cy="3060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395F11-2255-1CBA-B631-55A820172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921" y="2173115"/>
            <a:ext cx="2684389" cy="298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9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FE3DD-92CC-571B-A7FD-0C10EB149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76299"/>
            <a:ext cx="8352503" cy="55880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Berlin Sans FB" panose="020E0602020502020306" pitchFamily="34" charset="0"/>
              </a:rPr>
              <a:t>CAUTI Incidence Calculation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CCF60-C90F-3C41-DCD5-458A0EEA4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472" y="1871579"/>
            <a:ext cx="8693056" cy="425458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32E3F0F-ABCE-E6F9-1411-77F7BE1FD1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907084"/>
              </p:ext>
            </p:extLst>
          </p:nvPr>
        </p:nvGraphicFramePr>
        <p:xfrm>
          <a:off x="266700" y="1578276"/>
          <a:ext cx="8651829" cy="5168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231">
                  <a:extLst>
                    <a:ext uri="{9D8B030D-6E8A-4147-A177-3AD203B41FA5}">
                      <a16:colId xmlns:a16="http://schemas.microsoft.com/office/drawing/2014/main" val="39218920"/>
                    </a:ext>
                  </a:extLst>
                </a:gridCol>
                <a:gridCol w="1228100">
                  <a:extLst>
                    <a:ext uri="{9D8B030D-6E8A-4147-A177-3AD203B41FA5}">
                      <a16:colId xmlns:a16="http://schemas.microsoft.com/office/drawing/2014/main" val="1763105680"/>
                    </a:ext>
                  </a:extLst>
                </a:gridCol>
                <a:gridCol w="1241899">
                  <a:extLst>
                    <a:ext uri="{9D8B030D-6E8A-4147-A177-3AD203B41FA5}">
                      <a16:colId xmlns:a16="http://schemas.microsoft.com/office/drawing/2014/main" val="1234769785"/>
                    </a:ext>
                  </a:extLst>
                </a:gridCol>
                <a:gridCol w="1070451">
                  <a:extLst>
                    <a:ext uri="{9D8B030D-6E8A-4147-A177-3AD203B41FA5}">
                      <a16:colId xmlns:a16="http://schemas.microsoft.com/office/drawing/2014/main" val="4043389552"/>
                    </a:ext>
                  </a:extLst>
                </a:gridCol>
                <a:gridCol w="1018622">
                  <a:extLst>
                    <a:ext uri="{9D8B030D-6E8A-4147-A177-3AD203B41FA5}">
                      <a16:colId xmlns:a16="http://schemas.microsoft.com/office/drawing/2014/main" val="3192027553"/>
                    </a:ext>
                  </a:extLst>
                </a:gridCol>
                <a:gridCol w="1315307">
                  <a:extLst>
                    <a:ext uri="{9D8B030D-6E8A-4147-A177-3AD203B41FA5}">
                      <a16:colId xmlns:a16="http://schemas.microsoft.com/office/drawing/2014/main" val="768418284"/>
                    </a:ext>
                  </a:extLst>
                </a:gridCol>
                <a:gridCol w="1563219">
                  <a:extLst>
                    <a:ext uri="{9D8B030D-6E8A-4147-A177-3AD203B41FA5}">
                      <a16:colId xmlns:a16="http://schemas.microsoft.com/office/drawing/2014/main" val="3361209501"/>
                    </a:ext>
                  </a:extLst>
                </a:gridCol>
              </a:tblGrid>
              <a:tr h="670239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Culture results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UTI symptoms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Catheter documentation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Sample size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Numerator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Denominator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2316381"/>
                  </a:ext>
                </a:extLst>
              </a:tr>
              <a:tr h="3829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Insertion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Removal 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965401"/>
                  </a:ext>
                </a:extLst>
              </a:tr>
              <a:tr h="763786">
                <a:tc>
                  <a:txBody>
                    <a:bodyPr/>
                    <a:lstStyle/>
                    <a:p>
                      <a:endParaRPr lang="en-US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3394891"/>
                  </a:ext>
                </a:extLst>
              </a:tr>
              <a:tr h="111706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Relaxed (ABX prescription as proxy)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471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9660075"/>
                  </a:ext>
                </a:extLst>
              </a:tr>
              <a:tr h="111706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Use the discharge date if missing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1362351"/>
                  </a:ext>
                </a:extLst>
              </a:tr>
              <a:tr h="1117064">
                <a:tc>
                  <a:txBody>
                    <a:bodyPr/>
                    <a:lstStyle/>
                    <a:p>
                      <a:endParaRPr lang="en-US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Relaxed (assume all had symptoms)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Use the discharge date if missing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3971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14290"/>
                  </a:ext>
                </a:extLst>
              </a:tr>
            </a:tbl>
          </a:graphicData>
        </a:graphic>
      </p:graphicFrame>
      <p:pic>
        <p:nvPicPr>
          <p:cNvPr id="6" name="Picture 5" descr="A green circle with a white check mark&#10;&#10;AI-generated content may be incorrect.">
            <a:extLst>
              <a:ext uri="{FF2B5EF4-FFF2-40B4-BE49-F238E27FC236}">
                <a16:creationId xmlns:a16="http://schemas.microsoft.com/office/drawing/2014/main" id="{4BC9F0E4-13B4-663B-E144-B44A6BCBE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87" y="2688306"/>
            <a:ext cx="627062" cy="627062"/>
          </a:xfrm>
          <a:prstGeom prst="rect">
            <a:avLst/>
          </a:prstGeom>
        </p:spPr>
      </p:pic>
      <p:pic>
        <p:nvPicPr>
          <p:cNvPr id="7" name="Picture 6" descr="A green circle with a white check mark&#10;&#10;AI-generated content may be incorrect.">
            <a:extLst>
              <a:ext uri="{FF2B5EF4-FFF2-40B4-BE49-F238E27FC236}">
                <a16:creationId xmlns:a16="http://schemas.microsoft.com/office/drawing/2014/main" id="{F0A0D9BB-0BD3-8061-2901-23E773637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87" y="3632887"/>
            <a:ext cx="627062" cy="627062"/>
          </a:xfrm>
          <a:prstGeom prst="rect">
            <a:avLst/>
          </a:prstGeom>
        </p:spPr>
      </p:pic>
      <p:pic>
        <p:nvPicPr>
          <p:cNvPr id="8" name="Picture 7" descr="A green circle with a white check mark&#10;&#10;AI-generated content may be incorrect.">
            <a:extLst>
              <a:ext uri="{FF2B5EF4-FFF2-40B4-BE49-F238E27FC236}">
                <a16:creationId xmlns:a16="http://schemas.microsoft.com/office/drawing/2014/main" id="{620B7016-9BA0-8E94-EC16-49F2B90B9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134" y="2688306"/>
            <a:ext cx="627062" cy="627062"/>
          </a:xfrm>
          <a:prstGeom prst="rect">
            <a:avLst/>
          </a:prstGeom>
        </p:spPr>
      </p:pic>
      <p:pic>
        <p:nvPicPr>
          <p:cNvPr id="9" name="Picture 8" descr="A green circle with a white check mark&#10;&#10;AI-generated content may be incorrect.">
            <a:extLst>
              <a:ext uri="{FF2B5EF4-FFF2-40B4-BE49-F238E27FC236}">
                <a16:creationId xmlns:a16="http://schemas.microsoft.com/office/drawing/2014/main" id="{4ACD6301-8803-EF3D-1373-C6590F798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391" y="2693531"/>
            <a:ext cx="627062" cy="627062"/>
          </a:xfrm>
          <a:prstGeom prst="rect">
            <a:avLst/>
          </a:prstGeom>
        </p:spPr>
      </p:pic>
      <p:pic>
        <p:nvPicPr>
          <p:cNvPr id="10" name="Picture 9" descr="A green circle with a white check mark&#10;&#10;AI-generated content may be incorrect.">
            <a:extLst>
              <a:ext uri="{FF2B5EF4-FFF2-40B4-BE49-F238E27FC236}">
                <a16:creationId xmlns:a16="http://schemas.microsoft.com/office/drawing/2014/main" id="{94630EF1-8769-6B4D-3870-7C37B23F8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650" y="2671952"/>
            <a:ext cx="627062" cy="627062"/>
          </a:xfrm>
          <a:prstGeom prst="rect">
            <a:avLst/>
          </a:prstGeom>
        </p:spPr>
      </p:pic>
      <p:pic>
        <p:nvPicPr>
          <p:cNvPr id="11" name="Picture 10" descr="A green circle with a white check mark&#10;&#10;AI-generated content may be incorrect.">
            <a:extLst>
              <a:ext uri="{FF2B5EF4-FFF2-40B4-BE49-F238E27FC236}">
                <a16:creationId xmlns:a16="http://schemas.microsoft.com/office/drawing/2014/main" id="{04E21233-E16E-C675-F5EC-395EF5E5C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87" y="4759157"/>
            <a:ext cx="627062" cy="627062"/>
          </a:xfrm>
          <a:prstGeom prst="rect">
            <a:avLst/>
          </a:prstGeom>
        </p:spPr>
      </p:pic>
      <p:pic>
        <p:nvPicPr>
          <p:cNvPr id="12" name="Picture 11" descr="A green circle with a white check mark&#10;&#10;AI-generated content may be incorrect.">
            <a:extLst>
              <a:ext uri="{FF2B5EF4-FFF2-40B4-BE49-F238E27FC236}">
                <a16:creationId xmlns:a16="http://schemas.microsoft.com/office/drawing/2014/main" id="{CC4B80F7-1555-1178-DAFE-3E7F6D7AD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87" y="5885427"/>
            <a:ext cx="627062" cy="627062"/>
          </a:xfrm>
          <a:prstGeom prst="rect">
            <a:avLst/>
          </a:prstGeom>
        </p:spPr>
      </p:pic>
      <p:pic>
        <p:nvPicPr>
          <p:cNvPr id="13" name="Picture 12" descr="A green circle with a white check mark&#10;&#10;AI-generated content may be incorrect.">
            <a:extLst>
              <a:ext uri="{FF2B5EF4-FFF2-40B4-BE49-F238E27FC236}">
                <a16:creationId xmlns:a16="http://schemas.microsoft.com/office/drawing/2014/main" id="{5E7767F0-4AFB-DAC8-E4F0-7D8932BFE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199" y="4759157"/>
            <a:ext cx="627062" cy="627062"/>
          </a:xfrm>
          <a:prstGeom prst="rect">
            <a:avLst/>
          </a:prstGeom>
        </p:spPr>
      </p:pic>
      <p:pic>
        <p:nvPicPr>
          <p:cNvPr id="14" name="Picture 13" descr="A green circle with a white check mark&#10;&#10;AI-generated content may be incorrect.">
            <a:extLst>
              <a:ext uri="{FF2B5EF4-FFF2-40B4-BE49-F238E27FC236}">
                <a16:creationId xmlns:a16="http://schemas.microsoft.com/office/drawing/2014/main" id="{0D20C93B-D368-E3E5-DD67-464A08C20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628" y="4769606"/>
            <a:ext cx="627062" cy="627062"/>
          </a:xfrm>
          <a:prstGeom prst="rect">
            <a:avLst/>
          </a:prstGeom>
        </p:spPr>
      </p:pic>
      <p:pic>
        <p:nvPicPr>
          <p:cNvPr id="16" name="Picture 15" descr="A green circle with a white check mark&#10;&#10;AI-generated content may be incorrect.">
            <a:extLst>
              <a:ext uri="{FF2B5EF4-FFF2-40B4-BE49-F238E27FC236}">
                <a16:creationId xmlns:a16="http://schemas.microsoft.com/office/drawing/2014/main" id="{F602B01E-E770-B913-2ECB-AFC5225B1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650" y="3685340"/>
            <a:ext cx="627062" cy="627062"/>
          </a:xfrm>
          <a:prstGeom prst="rect">
            <a:avLst/>
          </a:prstGeom>
        </p:spPr>
      </p:pic>
      <p:pic>
        <p:nvPicPr>
          <p:cNvPr id="17" name="Picture 16" descr="A green circle with a white check mark&#10;&#10;AI-generated content may be incorrect.">
            <a:extLst>
              <a:ext uri="{FF2B5EF4-FFF2-40B4-BE49-F238E27FC236}">
                <a16:creationId xmlns:a16="http://schemas.microsoft.com/office/drawing/2014/main" id="{37FFEB56-3CD6-E039-D595-252A22AB3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669" y="5856850"/>
            <a:ext cx="627062" cy="627062"/>
          </a:xfrm>
          <a:prstGeom prst="rect">
            <a:avLst/>
          </a:prstGeom>
        </p:spPr>
      </p:pic>
      <p:pic>
        <p:nvPicPr>
          <p:cNvPr id="5" name="Picture 4" descr="A green circle with a white check mark&#10;&#10;AI-generated content may be incorrect.">
            <a:extLst>
              <a:ext uri="{FF2B5EF4-FFF2-40B4-BE49-F238E27FC236}">
                <a16:creationId xmlns:a16="http://schemas.microsoft.com/office/drawing/2014/main" id="{D85CF89D-0E98-07F8-891E-15E87D2EB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113" y="3650207"/>
            <a:ext cx="627062" cy="62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29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A4C3A-7A02-2BEB-8C81-E2B3F240F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3299"/>
            <a:ext cx="8229600" cy="836612"/>
          </a:xfrm>
        </p:spPr>
        <p:txBody>
          <a:bodyPr anchor="ctr">
            <a:normAutofit/>
          </a:bodyPr>
          <a:lstStyle/>
          <a:p>
            <a:r>
              <a:rPr lang="en-US" dirty="0"/>
              <a:t>Meet Patient X, aged 62 years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C69EC-896E-1405-75E1-5FE390614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862138"/>
            <a:ext cx="5805815" cy="458876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Patient X - admitted with diabetic shock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 urinary catheter is inserted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Patient recovers in 4 days, so you plan to remove the catheter and discharge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solidFill>
                  <a:srgbClr val="FF0000"/>
                </a:solidFill>
              </a:rPr>
              <a:t>WAIT!! </a:t>
            </a:r>
            <a:r>
              <a:rPr lang="en-US" sz="2400" dirty="0"/>
              <a:t>Urine is cloudy, and the patient has a fever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You request a urine culture, antibiotic prescription – broad spectrum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It is </a:t>
            </a:r>
            <a:r>
              <a:rPr lang="en-US" sz="2400" dirty="0">
                <a:solidFill>
                  <a:srgbClr val="FF0000"/>
                </a:solidFill>
              </a:rPr>
              <a:t>positive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Antibiotic prescription – broad spectrum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Now the patient must stay in the hospital longer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Antibiotic prescription – narrow spectrum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Meanwhile, the ward is overcrowded, and the HCWs have one more patient to their already heavy load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7B7A86-4F5C-08E0-BF85-3E2EC7CED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480" y="3169085"/>
            <a:ext cx="2511995" cy="23173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6480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AFDDF-9C9D-AEDB-1C8A-0F3C2151C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21FA1-9C6B-AF3B-C8C5-BEF0FD817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62" y="650097"/>
            <a:ext cx="8229600" cy="60797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Berlin Sans FB" panose="020E0602020502020306" pitchFamily="34" charset="0"/>
              </a:rPr>
              <a:t>CAUTI Incidence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8670D1E-7EC4-2E13-B3BF-A99E6A9C60C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50041648"/>
              </p:ext>
            </p:extLst>
          </p:nvPr>
        </p:nvGraphicFramePr>
        <p:xfrm>
          <a:off x="563063" y="1446362"/>
          <a:ext cx="8229599" cy="4113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7509">
                  <a:extLst>
                    <a:ext uri="{9D8B030D-6E8A-4147-A177-3AD203B41FA5}">
                      <a16:colId xmlns:a16="http://schemas.microsoft.com/office/drawing/2014/main" val="2711012050"/>
                    </a:ext>
                  </a:extLst>
                </a:gridCol>
                <a:gridCol w="2169472">
                  <a:extLst>
                    <a:ext uri="{9D8B030D-6E8A-4147-A177-3AD203B41FA5}">
                      <a16:colId xmlns:a16="http://schemas.microsoft.com/office/drawing/2014/main" val="182781433"/>
                    </a:ext>
                  </a:extLst>
                </a:gridCol>
                <a:gridCol w="3072618">
                  <a:extLst>
                    <a:ext uri="{9D8B030D-6E8A-4147-A177-3AD203B41FA5}">
                      <a16:colId xmlns:a16="http://schemas.microsoft.com/office/drawing/2014/main" val="2378316691"/>
                    </a:ext>
                  </a:extLst>
                </a:gridCol>
              </a:tblGrid>
              <a:tr h="1291958">
                <a:tc>
                  <a:txBody>
                    <a:bodyPr/>
                    <a:lstStyle/>
                    <a:p>
                      <a:pPr algn="l"/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Case definition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Incidence/</a:t>
                      </a:r>
                    </a:p>
                    <a:p>
                      <a:pPr algn="ctr"/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 catheter-days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95% Confidence intervals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9829890"/>
                  </a:ext>
                </a:extLst>
              </a:tr>
              <a:tr h="736708">
                <a:tc>
                  <a:txBody>
                    <a:bodyPr/>
                    <a:lstStyle/>
                    <a:p>
                      <a:pPr algn="l"/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CDC/MoH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27.6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13.8 – 49.3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4715921"/>
                  </a:ext>
                </a:extLst>
              </a:tr>
              <a:tr h="645979">
                <a:tc>
                  <a:txBody>
                    <a:bodyPr/>
                    <a:lstStyle/>
                    <a:p>
                      <a:pPr algn="l"/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Relaxed denominator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15.9 – 39.2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1529655"/>
                  </a:ext>
                </a:extLst>
              </a:tr>
              <a:tr h="645979">
                <a:tc>
                  <a:txBody>
                    <a:bodyPr/>
                    <a:lstStyle/>
                    <a:p>
                      <a:pPr algn="l"/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Relaxed numerator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21.0 – 57.8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9249002"/>
                  </a:ext>
                </a:extLst>
              </a:tr>
              <a:tr h="645979">
                <a:tc>
                  <a:txBody>
                    <a:bodyPr/>
                    <a:lstStyle/>
                    <a:p>
                      <a:pPr algn="l"/>
                      <a:r>
                        <a:rPr lang="en-US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Relaxed numerator and denominator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11.3 – 19.2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9915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05363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80D78-F216-CFAC-1211-482EF3F34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C0CDF84-E71B-3803-8BCB-D5E5CD6CCB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28" b="15340"/>
          <a:stretch>
            <a:fillRect/>
          </a:stretch>
        </p:blipFill>
        <p:spPr>
          <a:xfrm>
            <a:off x="124521" y="1461213"/>
            <a:ext cx="9019479" cy="5396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C5066E-56B7-6882-6EEF-4838ACCE2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73" y="630974"/>
            <a:ext cx="8229600" cy="836612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Sample Size &amp; Incidence by Definition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4E404C-A544-DFD1-A15B-E661A8DE4B5E}"/>
              </a:ext>
            </a:extLst>
          </p:cNvPr>
          <p:cNvSpPr txBox="1"/>
          <p:nvPr/>
        </p:nvSpPr>
        <p:spPr>
          <a:xfrm>
            <a:off x="1037994" y="4761833"/>
            <a:ext cx="204067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N=19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(399 Cath Days)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1F7E4F-AE6A-F8C9-4E2E-CF489D329B93}"/>
              </a:ext>
            </a:extLst>
          </p:cNvPr>
          <p:cNvSpPr txBox="1"/>
          <p:nvPr/>
        </p:nvSpPr>
        <p:spPr>
          <a:xfrm>
            <a:off x="4583150" y="4371538"/>
            <a:ext cx="204067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N=34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(818 Cath Days)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F9D7EE-B13D-B0C2-3674-BFCF7BECCC37}"/>
              </a:ext>
            </a:extLst>
          </p:cNvPr>
          <p:cNvSpPr txBox="1"/>
          <p:nvPr/>
        </p:nvSpPr>
        <p:spPr>
          <a:xfrm>
            <a:off x="2850063" y="2409089"/>
            <a:ext cx="204067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N=41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(471 Cath Days)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865D84-6868-7BAC-E0EC-CFAF2FAD4BD3}"/>
              </a:ext>
            </a:extLst>
          </p:cNvPr>
          <p:cNvSpPr txBox="1"/>
          <p:nvPr/>
        </p:nvSpPr>
        <p:spPr>
          <a:xfrm>
            <a:off x="6345045" y="2991004"/>
            <a:ext cx="204067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N=193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(3971 Cath Days)</a:t>
            </a:r>
          </a:p>
        </p:txBody>
      </p:sp>
    </p:spTree>
    <p:extLst>
      <p:ext uri="{BB962C8B-B14F-4D97-AF65-F5344CB8AC3E}">
        <p14:creationId xmlns:p14="http://schemas.microsoft.com/office/powerpoint/2010/main" val="246365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49424-30ED-CA9C-B391-4E65E3986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3299"/>
            <a:ext cx="8229600" cy="836612"/>
          </a:xfrm>
        </p:spPr>
        <p:txBody>
          <a:bodyPr anchor="ctr">
            <a:normAutofit/>
          </a:bodyPr>
          <a:lstStyle/>
          <a:p>
            <a:r>
              <a:rPr lang="en-US" sz="4000" dirty="0">
                <a:latin typeface="Berlin Sans FB" panose="020E0602020502020306" pitchFamily="34" charset="0"/>
              </a:rPr>
              <a:t>Summary of Findings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77381-1242-EEC3-49D2-D31648AA72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62138"/>
            <a:ext cx="4038600" cy="426402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600" b="1" dirty="0"/>
              <a:t>AIM 1: 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Documentation gaps are similar in ICU and non-ICU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97% had microbiology results documented in the chart</a:t>
            </a:r>
          </a:p>
          <a:p>
            <a:pPr>
              <a:lnSpc>
                <a:spcPct val="90000"/>
              </a:lnSpc>
            </a:pPr>
            <a:r>
              <a:rPr lang="en-US" sz="2600" b="1" dirty="0">
                <a:solidFill>
                  <a:srgbClr val="FF0000"/>
                </a:solidFill>
              </a:rPr>
              <a:t>Only 18% had symptoms </a:t>
            </a:r>
            <a:r>
              <a:rPr lang="en-US" sz="2600" dirty="0"/>
              <a:t>documented 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34% had catheter removal documented </a:t>
            </a:r>
          </a:p>
          <a:p>
            <a:pPr>
              <a:lnSpc>
                <a:spcPct val="90000"/>
              </a:lnSpc>
            </a:pPr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053AFE-6C48-A163-EA69-FC8BD51CC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641219"/>
            <a:ext cx="4038600" cy="2705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5506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0E749-9C88-0B2A-3D1A-72D51CE5F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3299"/>
            <a:ext cx="8229600" cy="836612"/>
          </a:xfrm>
        </p:spPr>
        <p:txBody>
          <a:bodyPr anchor="ctr">
            <a:normAutofit/>
          </a:bodyPr>
          <a:lstStyle/>
          <a:p>
            <a:r>
              <a:rPr lang="en-US" sz="4000" dirty="0">
                <a:latin typeface="Berlin Sans FB" panose="020E0602020502020306" pitchFamily="34" charset="0"/>
              </a:rPr>
              <a:t>Summary of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5E850-D583-7B5B-81FC-9FB3F88A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62138"/>
            <a:ext cx="4038600" cy="4264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AIM 2: </a:t>
            </a:r>
          </a:p>
          <a:p>
            <a:r>
              <a:rPr lang="en-US" dirty="0"/>
              <a:t>Only 9.8% (19) could satisfy the CAUTI MoH criteria</a:t>
            </a:r>
          </a:p>
          <a:p>
            <a:r>
              <a:rPr lang="en-US" dirty="0"/>
              <a:t>High CAUTI incidence even when the criteria are relaxed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B20A07-064D-046A-3C5E-D0358B92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915435"/>
            <a:ext cx="4038600" cy="2157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6182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CC873-09DF-53BA-DE8E-917677D33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Berlin Sans FB" panose="020E0602020502020306" pitchFamily="34" charset="0"/>
              </a:rPr>
              <a:t>Pros and cons of the different scenario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4CC0A-96C4-63D4-866E-A140FFAF6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62138"/>
            <a:ext cx="3718560" cy="4599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Gold standard </a:t>
            </a:r>
          </a:p>
          <a:p>
            <a:r>
              <a:rPr lang="en-US" dirty="0">
                <a:solidFill>
                  <a:srgbClr val="92D050"/>
                </a:solidFill>
              </a:rPr>
              <a:t>Pros</a:t>
            </a:r>
          </a:p>
          <a:p>
            <a:pPr lvl="1"/>
            <a:r>
              <a:rPr lang="en-US" dirty="0"/>
              <a:t>Comparable findings with other countries/regions</a:t>
            </a:r>
          </a:p>
          <a:p>
            <a:r>
              <a:rPr lang="en-US" dirty="0">
                <a:solidFill>
                  <a:srgbClr val="FF0000"/>
                </a:solidFill>
              </a:rPr>
              <a:t>Cons</a:t>
            </a:r>
          </a:p>
          <a:p>
            <a:pPr lvl="1"/>
            <a:r>
              <a:rPr lang="en-US" dirty="0"/>
              <a:t>Excludes the biggest sample size </a:t>
            </a:r>
          </a:p>
          <a:p>
            <a:pPr marL="457200" lvl="1" indent="0">
              <a:buNone/>
            </a:pPr>
            <a:endParaRPr lang="en-US" sz="2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66CA5-7D7F-BC6D-4AE2-C59882A97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722768"/>
            <a:ext cx="4038600" cy="48434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Relaxed criteria</a:t>
            </a:r>
          </a:p>
          <a:p>
            <a:r>
              <a:rPr lang="en-US" dirty="0">
                <a:solidFill>
                  <a:srgbClr val="92D050"/>
                </a:solidFill>
              </a:rPr>
              <a:t>Pros</a:t>
            </a:r>
          </a:p>
          <a:p>
            <a:pPr lvl="1"/>
            <a:r>
              <a:rPr lang="en-US" dirty="0"/>
              <a:t>More inclusive to take in a  bigger sample size</a:t>
            </a:r>
          </a:p>
          <a:p>
            <a:r>
              <a:rPr lang="en-US" dirty="0">
                <a:solidFill>
                  <a:srgbClr val="FF0000"/>
                </a:solidFill>
              </a:rPr>
              <a:t>Cons</a:t>
            </a:r>
          </a:p>
          <a:p>
            <a:pPr lvl="1"/>
            <a:r>
              <a:rPr lang="en-US" dirty="0"/>
              <a:t>Reduced comparability </a:t>
            </a:r>
          </a:p>
          <a:p>
            <a:pPr lvl="1"/>
            <a:r>
              <a:rPr lang="en-US" dirty="0"/>
              <a:t>No guide to antibiotic stewardship and resource allocation </a:t>
            </a:r>
          </a:p>
          <a:p>
            <a:pPr lvl="1"/>
            <a:r>
              <a:rPr lang="en-US" dirty="0"/>
              <a:t>Infection prevention efforts affected</a:t>
            </a:r>
          </a:p>
        </p:txBody>
      </p:sp>
    </p:spTree>
    <p:extLst>
      <p:ext uri="{BB962C8B-B14F-4D97-AF65-F5344CB8AC3E}">
        <p14:creationId xmlns:p14="http://schemas.microsoft.com/office/powerpoint/2010/main" val="16716028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BB742-CEFE-7070-5489-4E78B54C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6300"/>
            <a:ext cx="8229600" cy="836612"/>
          </a:xfrm>
        </p:spPr>
        <p:txBody>
          <a:bodyPr anchor="ctr">
            <a:normAutofit/>
          </a:bodyPr>
          <a:lstStyle/>
          <a:p>
            <a:r>
              <a:rPr lang="en-US"/>
              <a:t>Conclusions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42819AF-EFFF-BE86-301B-AAA5CC2389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9628187"/>
              </p:ext>
            </p:extLst>
          </p:nvPr>
        </p:nvGraphicFramePr>
        <p:xfrm>
          <a:off x="457200" y="1871579"/>
          <a:ext cx="8229600" cy="4254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68818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90722-F1B8-6170-DE32-D650C046A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6D390-9B30-8920-B00B-3330C4372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3299"/>
            <a:ext cx="8229600" cy="836612"/>
          </a:xfrm>
        </p:spPr>
        <p:txBody>
          <a:bodyPr anchor="ctr">
            <a:normAutofit/>
          </a:bodyPr>
          <a:lstStyle/>
          <a:p>
            <a:r>
              <a:rPr lang="en-US" sz="4000" dirty="0">
                <a:latin typeface="Berlin Sans FB" panose="020E0602020502020306" pitchFamily="34" charset="0"/>
              </a:rPr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C843D-20B0-5D40-EE1C-C106351D1A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62138"/>
            <a:ext cx="4038600" cy="4264025"/>
          </a:xfrm>
        </p:spPr>
        <p:txBody>
          <a:bodyPr>
            <a:normAutofit/>
          </a:bodyPr>
          <a:lstStyle/>
          <a:p>
            <a:r>
              <a:rPr lang="en-US"/>
              <a:t>A CAUTI surveillance protocol is needed to guide practice and ensure standardization</a:t>
            </a:r>
          </a:p>
          <a:p>
            <a:r>
              <a:rPr lang="en-US"/>
              <a:t>Active documentation of the CAUTI case definition on the same sheet enables surveillance 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5" name="Picture 4" descr="A diagram of a catheter&#10;&#10;AI-generated content may be incorrect.">
            <a:extLst>
              <a:ext uri="{FF2B5EF4-FFF2-40B4-BE49-F238E27FC236}">
                <a16:creationId xmlns:a16="http://schemas.microsoft.com/office/drawing/2014/main" id="{CB9BE88F-0372-30E3-C879-8915E58CC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732087"/>
            <a:ext cx="4038600" cy="25241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3205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B600A-E18D-4172-4792-CEDBF5BEB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B6DEFB-C0A8-E22F-36F9-66322B6C8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21" y="1433202"/>
            <a:ext cx="8592854" cy="39684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7272C9-0B7F-B635-2326-F0DD6BBB4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6587"/>
            <a:ext cx="8993688" cy="33784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6C5FE7-13E3-EC8F-5A5F-C4C5AFA38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32" y="1966587"/>
            <a:ext cx="8523624" cy="3697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985A80-3C1E-075E-884B-92F5BCE03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6275" y="618591"/>
            <a:ext cx="5060514" cy="617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0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18CFC-93D7-F182-E5D0-98F8A9F4C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81" y="731837"/>
            <a:ext cx="5495794" cy="838200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Berlin Sans FB" panose="020E0602020502020306" pitchFamily="34" charset="0"/>
              </a:rPr>
              <a:t>Acknowledgements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DCF917-FAAB-9221-6471-57A37ABCA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68" y="3429000"/>
            <a:ext cx="3008313" cy="7219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6F989E-B63E-EE5B-9F21-A6C2FAA19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44" y="4484154"/>
            <a:ext cx="2763131" cy="1164019"/>
          </a:xfrm>
          <a:prstGeom prst="rect">
            <a:avLst/>
          </a:prstGeom>
        </p:spPr>
      </p:pic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F11568A-A4DA-4F3E-0CEE-1EE4239917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1136308"/>
              </p:ext>
            </p:extLst>
          </p:nvPr>
        </p:nvGraphicFramePr>
        <p:xfrm>
          <a:off x="3575050" y="876300"/>
          <a:ext cx="5111750" cy="5249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Content Placeholder 3" descr="Universidad de arizona colegio de medicina mel and enid zuckerman ...">
            <a:extLst>
              <a:ext uri="{FF2B5EF4-FFF2-40B4-BE49-F238E27FC236}">
                <a16:creationId xmlns:a16="http://schemas.microsoft.com/office/drawing/2014/main" id="{9FD8B842-EDC2-D3E7-0794-160A0063B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62137"/>
            <a:ext cx="3008313" cy="10629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09101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20F86-551A-4648-F57E-8676E35CA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Berlin Sans FB" panose="020E0602020502020306" pitchFamily="34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3729F-5364-8EF2-D5AC-3F68FBEEE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9491"/>
            <a:ext cx="8229600" cy="4254584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en-US" sz="1100" dirty="0">
                <a:ea typeface="Calibri" panose="020F0502020204030204" pitchFamily="34" charset="0"/>
              </a:rPr>
              <a:t>Venkataraman, R. and U. Yadav, </a:t>
            </a:r>
            <a:r>
              <a:rPr lang="en-US" sz="1100" i="1" dirty="0">
                <a:ea typeface="Calibri" panose="020F0502020204030204" pitchFamily="34" charset="0"/>
              </a:rPr>
              <a:t>Catheter-associated urinary tract infection: an overview.</a:t>
            </a:r>
            <a:r>
              <a:rPr lang="en-US" sz="1100" dirty="0">
                <a:ea typeface="Calibri" panose="020F0502020204030204" pitchFamily="34" charset="0"/>
              </a:rPr>
              <a:t> Journal of Basic and Clinical Physiology and Pharmacology, 2023. </a:t>
            </a:r>
            <a:r>
              <a:rPr lang="en-US" sz="1100" b="1" dirty="0">
                <a:ea typeface="Calibri" panose="020F0502020204030204" pitchFamily="34" charset="0"/>
              </a:rPr>
              <a:t>34</a:t>
            </a:r>
            <a:r>
              <a:rPr lang="en-US" sz="1100" dirty="0">
                <a:ea typeface="Calibri" panose="020F0502020204030204" pitchFamily="34" charset="0"/>
              </a:rPr>
              <a:t>(1): p. 5-10</a:t>
            </a:r>
          </a:p>
          <a:p>
            <a:pPr marL="514350" indent="-514350">
              <a:buAutoNum type="arabicPeriod"/>
            </a:pPr>
            <a:r>
              <a:rPr lang="en-US" sz="1100" dirty="0">
                <a:ea typeface="Calibri" panose="020F0502020204030204" pitchFamily="34" charset="0"/>
              </a:rPr>
              <a:t>Lewis, S.S., et al., </a:t>
            </a:r>
            <a:r>
              <a:rPr lang="en-US" sz="1100" i="1" dirty="0">
                <a:ea typeface="Calibri" panose="020F0502020204030204" pitchFamily="34" charset="0"/>
              </a:rPr>
              <a:t>Comparison of non-intensive care unit (ICU) versus ICU rates of catheter-associated urinary tract infection in community hospitals.</a:t>
            </a:r>
            <a:r>
              <a:rPr lang="en-US" sz="1100" dirty="0">
                <a:ea typeface="Calibri" panose="020F0502020204030204" pitchFamily="34" charset="0"/>
              </a:rPr>
              <a:t> Infect Control Hosp Epidemiol, 2013. </a:t>
            </a:r>
            <a:r>
              <a:rPr lang="en-US" sz="1100" b="1" dirty="0">
                <a:ea typeface="Calibri" panose="020F0502020204030204" pitchFamily="34" charset="0"/>
              </a:rPr>
              <a:t>34</a:t>
            </a:r>
            <a:r>
              <a:rPr lang="en-US" sz="1100" dirty="0">
                <a:ea typeface="Calibri" panose="020F0502020204030204" pitchFamily="34" charset="0"/>
              </a:rPr>
              <a:t>(7): p. 744-7.</a:t>
            </a:r>
          </a:p>
          <a:p>
            <a:pPr marL="514350" indent="-514350">
              <a:buFont typeface="Arial"/>
              <a:buAutoNum type="arabicPeriod"/>
            </a:pPr>
            <a:r>
              <a:rPr lang="en-US" sz="1100" dirty="0">
                <a:ea typeface="Calibri" panose="020F0502020204030204" pitchFamily="34" charset="0"/>
              </a:rPr>
              <a:t>(CDC), </a:t>
            </a:r>
            <a:r>
              <a:rPr lang="en-US" sz="1100" dirty="0" err="1">
                <a:ea typeface="Calibri" panose="020F0502020204030204" pitchFamily="34" charset="0"/>
              </a:rPr>
              <a:t>C.f.D.C.a.P</a:t>
            </a:r>
            <a:r>
              <a:rPr lang="en-US" sz="1100" dirty="0">
                <a:ea typeface="Calibri" panose="020F0502020204030204" pitchFamily="34" charset="0"/>
              </a:rPr>
              <a:t>. </a:t>
            </a:r>
            <a:r>
              <a:rPr lang="en-US" sz="1100" i="1" dirty="0">
                <a:ea typeface="Calibri" panose="020F0502020204030204" pitchFamily="34" charset="0"/>
              </a:rPr>
              <a:t>Healthcare-Associated infections (HAIs)</a:t>
            </a:r>
            <a:r>
              <a:rPr lang="en-US" sz="1100" dirty="0">
                <a:ea typeface="Calibri" panose="020F0502020204030204" pitchFamily="34" charset="0"/>
              </a:rPr>
              <a:t>. Catheter-associated Infections (CAUTI) October 16, 2015 [cited 2024 April 24]; Available from: </a:t>
            </a:r>
            <a:r>
              <a:rPr lang="en-US" sz="1100" u="sng" dirty="0">
                <a:ea typeface="Calibri" panose="020F0502020204030204" pitchFamily="34" charset="0"/>
                <a:hlinkClick r:id="rId2"/>
              </a:rPr>
              <a:t>https://www.cdc.gov/hai/ca_uti/uti.html</a:t>
            </a:r>
            <a:r>
              <a:rPr lang="en-US" sz="1100" dirty="0">
                <a:ea typeface="Calibri" panose="020F0502020204030204" pitchFamily="34" charset="0"/>
              </a:rPr>
              <a:t>.</a:t>
            </a:r>
          </a:p>
          <a:p>
            <a:pPr marL="514350" indent="-514350">
              <a:buFont typeface="Arial"/>
              <a:buAutoNum type="arabicPeriod"/>
            </a:pPr>
            <a:r>
              <a:rPr lang="en-US" sz="1100" dirty="0">
                <a:ea typeface="Calibri" panose="020F0502020204030204" pitchFamily="34" charset="0"/>
              </a:rPr>
              <a:t>(WHO), W.H.O., </a:t>
            </a:r>
            <a:r>
              <a:rPr lang="en-US" sz="1100" i="1" dirty="0">
                <a:ea typeface="Calibri" panose="020F0502020204030204" pitchFamily="34" charset="0"/>
              </a:rPr>
              <a:t>Guidelines on Core Components of Infection Prevention and Control Programmes at the National and Acute Health Care Facility Level</a:t>
            </a:r>
            <a:r>
              <a:rPr lang="en-US" sz="1100" dirty="0">
                <a:ea typeface="Calibri" panose="020F0502020204030204" pitchFamily="34" charset="0"/>
              </a:rPr>
              <a:t>. 2016. 91.</a:t>
            </a:r>
          </a:p>
          <a:p>
            <a:pPr marL="514350" indent="-514350">
              <a:buFont typeface="Arial"/>
              <a:buAutoNum type="arabicPeriod"/>
            </a:pPr>
            <a:r>
              <a:rPr lang="en-US" sz="1100" dirty="0">
                <a:ea typeface="Calibri" panose="020F0502020204030204" pitchFamily="34" charset="0"/>
              </a:rPr>
              <a:t>(MoH), </a:t>
            </a:r>
            <a:r>
              <a:rPr lang="en-US" sz="1100" dirty="0" err="1">
                <a:ea typeface="Calibri" panose="020F0502020204030204" pitchFamily="34" charset="0"/>
              </a:rPr>
              <a:t>M.o.H.</a:t>
            </a:r>
            <a:r>
              <a:rPr lang="en-US" sz="1100" dirty="0">
                <a:ea typeface="Calibri" panose="020F0502020204030204" pitchFamily="34" charset="0"/>
              </a:rPr>
              <a:t>, </a:t>
            </a:r>
            <a:r>
              <a:rPr lang="en-US" sz="1100" i="1" dirty="0">
                <a:ea typeface="Calibri" panose="020F0502020204030204" pitchFamily="34" charset="0"/>
              </a:rPr>
              <a:t>Kenya National Infection Prevention and Control Policy for Health Care Services</a:t>
            </a:r>
            <a:r>
              <a:rPr lang="en-US" sz="1100" dirty="0">
                <a:ea typeface="Calibri" panose="020F0502020204030204" pitchFamily="34" charset="0"/>
              </a:rPr>
              <a:t>. 2021, Government of Kenya: Nairobi, Kenya. p. 3-7, &amp; 15.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Rosenthal, V.D., et al., </a:t>
            </a:r>
            <a:r>
              <a:rPr lang="en-US" sz="1100" i="1" dirty="0"/>
              <a:t>International Nosocomial Infection Control Consortium (INICC) report, data summary of 45 countries for 2013-2018, Adult and Pediatric Units, Device-associated Module.</a:t>
            </a:r>
            <a:r>
              <a:rPr lang="en-US" sz="1100" dirty="0"/>
              <a:t> American Journal of Infection Control, 2021. </a:t>
            </a:r>
            <a:r>
              <a:rPr lang="en-US" sz="1100" b="1" dirty="0"/>
              <a:t>49</a:t>
            </a:r>
            <a:r>
              <a:rPr lang="en-US" sz="1100" dirty="0"/>
              <a:t>(10): p. 1267-1274.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Meddings, J., et al., </a:t>
            </a:r>
            <a:r>
              <a:rPr lang="en-US" sz="1100" i="1" dirty="0"/>
              <a:t>Multistate programme to reduce catheter-associated infections in intensive care units with elevated infection rates.</a:t>
            </a:r>
            <a:r>
              <a:rPr lang="en-US" sz="1100" dirty="0"/>
              <a:t> BMJ Qual Saf, 2020. </a:t>
            </a:r>
            <a:r>
              <a:rPr lang="en-US" sz="1100" b="1" dirty="0"/>
              <a:t>29</a:t>
            </a:r>
            <a:r>
              <a:rPr lang="en-US" sz="1100" dirty="0"/>
              <a:t>(5): p. 418-429.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Oumer, Y., et al., </a:t>
            </a:r>
            <a:r>
              <a:rPr lang="en-US" sz="1100" i="1" dirty="0"/>
              <a:t>Catheter-Associated Urinary Tract Infection: Incidence, Associated Factors and Drug Resistance Patterns of Bacterial Isolates in Southern Ethiopia.</a:t>
            </a:r>
            <a:r>
              <a:rPr lang="en-US" sz="1100" dirty="0"/>
              <a:t> Infect Drug Resist, 2021. </a:t>
            </a:r>
            <a:r>
              <a:rPr lang="en-US" sz="1100" b="1" dirty="0"/>
              <a:t>14</a:t>
            </a:r>
            <a:r>
              <a:rPr lang="en-US" sz="1100" dirty="0"/>
              <a:t>: p. 2883-2894.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Ndomba, A.L.M., et al., </a:t>
            </a:r>
            <a:r>
              <a:rPr lang="en-US" sz="1100" i="1" dirty="0"/>
              <a:t>Urinary Tract Infections and Associated Factors among Patients with Indwelling Urinary Catheters Attending </a:t>
            </a:r>
            <a:r>
              <a:rPr lang="en-US" sz="1100" i="1" dirty="0" err="1"/>
              <a:t>Bugando</a:t>
            </a:r>
            <a:r>
              <a:rPr lang="en-US" sz="1100" i="1" dirty="0"/>
              <a:t> Medical Centre a Tertiary Hospital in Northwestern Tanzania.</a:t>
            </a:r>
            <a:r>
              <a:rPr lang="en-US" sz="1100" dirty="0"/>
              <a:t> Microorganisms, 2022. </a:t>
            </a:r>
            <a:r>
              <a:rPr lang="en-US" sz="1100" b="1" dirty="0"/>
              <a:t>10</a:t>
            </a:r>
            <a:r>
              <a:rPr lang="en-US" sz="1100" dirty="0"/>
              <a:t>(2): p. 473.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1Etyang, C., G. </a:t>
            </a:r>
            <a:r>
              <a:rPr lang="en-US" sz="1100" dirty="0" err="1"/>
              <a:t>Nambozi</a:t>
            </a:r>
            <a:r>
              <a:rPr lang="en-US" sz="1100" dirty="0"/>
              <a:t>, and L. Brennaman, </a:t>
            </a:r>
            <a:r>
              <a:rPr lang="en-US" sz="1100" i="1" dirty="0"/>
              <a:t>A Nurse-Led Low-Cost Intervention Effectively Traces Prevalence of Catheter Associated Urinary Tract Infections at a Low-Resourced Regional Referral Hospital in Western Uganda: A Case for Policy Change.</a:t>
            </a:r>
            <a:r>
              <a:rPr lang="en-US" sz="1100" dirty="0"/>
              <a:t> Policy, Politics, &amp; Nursing Practice, 2020. </a:t>
            </a:r>
            <a:r>
              <a:rPr lang="en-US" sz="1100" b="1" dirty="0"/>
              <a:t>21</a:t>
            </a:r>
            <a:r>
              <a:rPr lang="en-US" sz="1100" dirty="0"/>
              <a:t>(1): p. 4-11.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 err="1"/>
              <a:t>Mwanja</a:t>
            </a:r>
            <a:r>
              <a:rPr lang="en-US" sz="1100" dirty="0"/>
              <a:t>, H., et al., </a:t>
            </a:r>
            <a:r>
              <a:rPr lang="en-US" sz="1100" i="1" dirty="0"/>
              <a:t>Utility of syndromic surveillance for the surveillance of healthcare-associated infections in resource-limited settings: a narrative review.</a:t>
            </a:r>
            <a:r>
              <a:rPr lang="en-US" sz="1100" dirty="0"/>
              <a:t> Front </a:t>
            </a:r>
            <a:r>
              <a:rPr lang="en-US" sz="1100" dirty="0" err="1"/>
              <a:t>Microbiol</a:t>
            </a:r>
            <a:r>
              <a:rPr lang="en-US" sz="1100" dirty="0"/>
              <a:t>, 2024. </a:t>
            </a:r>
            <a:r>
              <a:rPr lang="en-US" sz="1100" b="1" dirty="0"/>
              <a:t>15</a:t>
            </a:r>
            <a:r>
              <a:rPr lang="en-US" sz="1100" dirty="0"/>
              <a:t>: p. 1493511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 err="1"/>
              <a:t>Verberk</a:t>
            </a:r>
            <a:r>
              <a:rPr lang="en-US" sz="1100" dirty="0"/>
              <a:t>, J.D.M., et al., </a:t>
            </a:r>
            <a:r>
              <a:rPr lang="en-US" sz="1100" i="1" dirty="0"/>
              <a:t>Automated surveillance systems for healthcare-associated infections: results from a European survey and experiences from real-life utilization.</a:t>
            </a:r>
            <a:r>
              <a:rPr lang="en-US" sz="1100" dirty="0"/>
              <a:t> J Hosp Infect, 2022. </a:t>
            </a:r>
            <a:r>
              <a:rPr lang="en-US" sz="1100" b="1" dirty="0"/>
              <a:t>122</a:t>
            </a:r>
            <a:r>
              <a:rPr lang="en-US" sz="1100" dirty="0"/>
              <a:t>: p. 35-43..</a:t>
            </a:r>
          </a:p>
          <a:p>
            <a:pPr marL="514350" indent="-514350">
              <a:buFont typeface="+mj-lt"/>
              <a:buAutoNum type="arabicPeriod"/>
            </a:pPr>
            <a:endParaRPr lang="en-US" sz="1100" dirty="0"/>
          </a:p>
          <a:p>
            <a:pPr marL="514350" indent="-514350">
              <a:buFont typeface="Arial"/>
              <a:buAutoNum type="arabicPeriod"/>
            </a:pPr>
            <a:endParaRPr lang="en-US" sz="1100" dirty="0">
              <a:ea typeface="Calibri" panose="020F0502020204030204" pitchFamily="34" charset="0"/>
            </a:endParaRPr>
          </a:p>
          <a:p>
            <a:pPr marL="514350" indent="-514350">
              <a:buAutoNum type="arabicPeriod"/>
            </a:pPr>
            <a:endParaRPr lang="en-US" sz="11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028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EF753-F20B-D52A-AB9A-E27737CF9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3299"/>
            <a:ext cx="4432852" cy="836612"/>
          </a:xfrm>
        </p:spPr>
        <p:txBody>
          <a:bodyPr anchor="ctr">
            <a:normAutofit fontScale="90000"/>
          </a:bodyPr>
          <a:lstStyle/>
          <a:p>
            <a:r>
              <a:rPr lang="en-US" dirty="0">
                <a:latin typeface="Berlin Sans FB" panose="020E0602020502020306" pitchFamily="34" charset="0"/>
              </a:rPr>
              <a:t>Complications with CAUTI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ED438E-DE19-6BDD-EE1D-12A6EB59B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052" y="619829"/>
            <a:ext cx="1996947" cy="15424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2619FE4-73A1-787E-698A-B568A3470429}"/>
              </a:ext>
            </a:extLst>
          </p:cNvPr>
          <p:cNvSpPr/>
          <p:nvPr/>
        </p:nvSpPr>
        <p:spPr>
          <a:xfrm>
            <a:off x="646025" y="2555120"/>
            <a:ext cx="2210975" cy="1367453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8DBBC54-6C12-F389-8472-6E9AE0654422}"/>
              </a:ext>
            </a:extLst>
          </p:cNvPr>
          <p:cNvSpPr/>
          <p:nvPr/>
        </p:nvSpPr>
        <p:spPr>
          <a:xfrm>
            <a:off x="646025" y="3656127"/>
            <a:ext cx="2210975" cy="265190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Prolonged hospital stay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 for sepsis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Antibiotic resistance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0763AB-4AB9-D0F8-DCE5-DB29F1C6A14C}"/>
              </a:ext>
            </a:extLst>
          </p:cNvPr>
          <p:cNvSpPr/>
          <p:nvPr/>
        </p:nvSpPr>
        <p:spPr>
          <a:xfrm>
            <a:off x="3669186" y="2576742"/>
            <a:ext cx="2210976" cy="1455319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the healthcare workers</a:t>
            </a:r>
          </a:p>
          <a:p>
            <a:pPr algn="ctr"/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66183B-C37B-1F16-0C92-6BC378DC5ABF}"/>
              </a:ext>
            </a:extLst>
          </p:cNvPr>
          <p:cNvSpPr txBox="1"/>
          <p:nvPr/>
        </p:nvSpPr>
        <p:spPr>
          <a:xfrm>
            <a:off x="1013451" y="2473405"/>
            <a:ext cx="1661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the Patient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BF05383-AE6B-3B08-7B86-36E3F4C90553}"/>
              </a:ext>
            </a:extLst>
          </p:cNvPr>
          <p:cNvSpPr/>
          <p:nvPr/>
        </p:nvSpPr>
        <p:spPr>
          <a:xfrm>
            <a:off x="3669186" y="3728922"/>
            <a:ext cx="2210976" cy="25063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more patient to their already heavy load</a:t>
            </a:r>
          </a:p>
          <a:p>
            <a:pPr algn="ctr"/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AB41E4-1B31-F7F7-5213-06B05A0CA824}"/>
              </a:ext>
            </a:extLst>
          </p:cNvPr>
          <p:cNvSpPr/>
          <p:nvPr/>
        </p:nvSpPr>
        <p:spPr>
          <a:xfrm>
            <a:off x="6692348" y="2555120"/>
            <a:ext cx="2210976" cy="166148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Public Health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04D4018-77C7-A34D-4B11-C33A5E716D2A}"/>
              </a:ext>
            </a:extLst>
          </p:cNvPr>
          <p:cNvSpPr/>
          <p:nvPr/>
        </p:nvSpPr>
        <p:spPr>
          <a:xfrm>
            <a:off x="6692348" y="3817691"/>
            <a:ext cx="2210976" cy="23287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Antibiotic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stewardship</a:t>
            </a:r>
            <a:r>
              <a:rPr lang="en-US" sz="2400" dirty="0"/>
              <a:t> efforts</a:t>
            </a:r>
          </a:p>
        </p:txBody>
      </p:sp>
    </p:spTree>
    <p:extLst>
      <p:ext uri="{BB962C8B-B14F-4D97-AF65-F5344CB8AC3E}">
        <p14:creationId xmlns:p14="http://schemas.microsoft.com/office/powerpoint/2010/main" val="35171349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96E7828-1C11-224A-0678-4A4A24E2A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6300"/>
            <a:ext cx="8229600" cy="83661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erlin Sans FB" panose="020E0602020502020306" pitchFamily="34" charset="0"/>
              </a:rPr>
              <a:t>Thank you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557A79-F676-2342-0245-F9FFC84E1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4989" b="46237"/>
          <a:stretch>
            <a:fillRect/>
          </a:stretch>
        </p:blipFill>
        <p:spPr>
          <a:xfrm>
            <a:off x="457200" y="1871579"/>
            <a:ext cx="8229600" cy="4254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3793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26E1E-64DD-B479-0764-0D1B20423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D6986C-79B0-6A80-696F-41421A503B9B}"/>
              </a:ext>
            </a:extLst>
          </p:cNvPr>
          <p:cNvSpPr/>
          <p:nvPr/>
        </p:nvSpPr>
        <p:spPr>
          <a:xfrm>
            <a:off x="6253316" y="0"/>
            <a:ext cx="2684207" cy="70497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 descr="Closeup Of Urine Bag">
            <a:extLst>
              <a:ext uri="{FF2B5EF4-FFF2-40B4-BE49-F238E27FC236}">
                <a16:creationId xmlns:a16="http://schemas.microsoft.com/office/drawing/2014/main" id="{C1840587-4936-19EA-F10C-0F136247A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5190" y="2631339"/>
            <a:ext cx="2500458" cy="2065486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17701A-4BF5-D232-EA04-8CEF75AED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3299"/>
            <a:ext cx="5402826" cy="836612"/>
          </a:xfrm>
        </p:spPr>
        <p:txBody>
          <a:bodyPr anchor="ctr">
            <a:normAutofit fontScale="90000"/>
          </a:bodyPr>
          <a:lstStyle/>
          <a:p>
            <a:r>
              <a:rPr lang="en-US" sz="4000" dirty="0">
                <a:latin typeface="Berlin Sans FB" panose="020E0602020502020306" pitchFamily="34" charset="0"/>
              </a:rPr>
              <a:t>Background: Epidemiology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F5190-489E-3227-95A8-6192044E7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6161" y="2035807"/>
            <a:ext cx="6360613" cy="3938894"/>
          </a:xfrm>
        </p:spPr>
        <p:txBody>
          <a:bodyPr>
            <a:noAutofit/>
          </a:bodyPr>
          <a:lstStyle/>
          <a:p>
            <a:r>
              <a:rPr lang="en-US" sz="2400" b="1" dirty="0"/>
              <a:t>CAUTI is a major public health issue:</a:t>
            </a: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~40% of healthcare-associated infections (HAIs)[1]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Impacting antibiotic stewardship efforts.</a:t>
            </a:r>
          </a:p>
          <a:p>
            <a:r>
              <a:rPr lang="en-US" sz="2400" b="1" dirty="0"/>
              <a:t>High rate of catheterization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1 in 4 hospitalized patients [2] </a:t>
            </a:r>
          </a:p>
          <a:p>
            <a:r>
              <a:rPr lang="en-US" sz="2400" b="1" dirty="0"/>
              <a:t>Risk Factors for CAUTIs: </a:t>
            </a:r>
            <a:r>
              <a:rPr lang="en-US" sz="2400" dirty="0"/>
              <a:t>[3]</a:t>
            </a:r>
          </a:p>
          <a:p>
            <a:pPr marL="457200" lvl="1" indent="0">
              <a:buNone/>
            </a:pPr>
            <a:r>
              <a:rPr lang="en-US" sz="2000" dirty="0"/>
              <a:t>1) Improper catheter insertion technique </a:t>
            </a:r>
          </a:p>
          <a:p>
            <a:pPr marL="457200" lvl="1" indent="0">
              <a:buNone/>
            </a:pPr>
            <a:r>
              <a:rPr lang="en-US" sz="2000" dirty="0"/>
              <a:t>2) Inadequate catheter care or management</a:t>
            </a:r>
          </a:p>
          <a:p>
            <a:pPr marL="457200" lvl="1" indent="0">
              <a:buNone/>
            </a:pPr>
            <a:r>
              <a:rPr lang="en-US" sz="2000" dirty="0"/>
              <a:t>3) Prolonged duration of catheter use</a:t>
            </a: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912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A1EC6-064F-B918-E246-CD8D04C45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F07C6-EE4A-A030-D1AE-51CD7D7EE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518" y="876300"/>
            <a:ext cx="8134962" cy="83661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erlin Sans FB" panose="020E0602020502020306" pitchFamily="34" charset="0"/>
              </a:rPr>
              <a:t>HAI Surveillance</a:t>
            </a:r>
          </a:p>
        </p:txBody>
      </p:sp>
      <p:pic>
        <p:nvPicPr>
          <p:cNvPr id="2050" name="Picture 2" descr="World Health Organization Logo, symbol, meaning, history ...">
            <a:extLst>
              <a:ext uri="{FF2B5EF4-FFF2-40B4-BE49-F238E27FC236}">
                <a16:creationId xmlns:a16="http://schemas.microsoft.com/office/drawing/2014/main" id="{078887A2-0E84-96D6-6FD9-E7170C1DC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25" y="4757426"/>
            <a:ext cx="2514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DC - Apps on Google Play">
            <a:extLst>
              <a:ext uri="{FF2B5EF4-FFF2-40B4-BE49-F238E27FC236}">
                <a16:creationId xmlns:a16="http://schemas.microsoft.com/office/drawing/2014/main" id="{75DBF235-E7B2-C03E-7D0C-80F8759D1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073" y="4757426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71DFDD-18E3-85B5-F3F9-E0220A4B4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064" y="4654919"/>
            <a:ext cx="2048161" cy="161471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2186349-25D7-7596-C338-4DBB6AF5C497}"/>
              </a:ext>
            </a:extLst>
          </p:cNvPr>
          <p:cNvSpPr/>
          <p:nvPr/>
        </p:nvSpPr>
        <p:spPr>
          <a:xfrm>
            <a:off x="504518" y="1852503"/>
            <a:ext cx="3776210" cy="256545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Core element of infection prevention &amp; control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(IPC)[4, 2]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5D6BDFB-479B-FFCD-84A1-3BB7EE83D517}"/>
              </a:ext>
            </a:extLst>
          </p:cNvPr>
          <p:cNvSpPr/>
          <p:nvPr/>
        </p:nvSpPr>
        <p:spPr>
          <a:xfrm>
            <a:off x="4863270" y="1849935"/>
            <a:ext cx="3776211" cy="256545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Essential for measuring the success of IPC and identifying areas of improvement [4,5]</a:t>
            </a:r>
          </a:p>
        </p:txBody>
      </p:sp>
    </p:spTree>
    <p:extLst>
      <p:ext uri="{BB962C8B-B14F-4D97-AF65-F5344CB8AC3E}">
        <p14:creationId xmlns:p14="http://schemas.microsoft.com/office/powerpoint/2010/main" val="2598851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8347-C399-1E10-DFCC-E29F71B0F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3299"/>
            <a:ext cx="4114800" cy="836612"/>
          </a:xfrm>
        </p:spPr>
        <p:txBody>
          <a:bodyPr anchor="ctr">
            <a:normAutofit/>
          </a:bodyPr>
          <a:lstStyle/>
          <a:p>
            <a:r>
              <a:rPr lang="en-US" sz="4000" dirty="0">
                <a:latin typeface="Berlin Sans FB" panose="020E0602020502020306" pitchFamily="34" charset="0"/>
              </a:rPr>
              <a:t>CAUTI Incidence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E5984-9C9C-ECD0-BAB8-78B5DAB84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75390"/>
            <a:ext cx="4432851" cy="4492942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90000"/>
              </a:lnSpc>
            </a:pPr>
            <a:r>
              <a:rPr lang="en-US" sz="2400" b="1" dirty="0"/>
              <a:t>Limited monitoring in LMICs</a:t>
            </a:r>
            <a:r>
              <a:rPr lang="en-US" sz="2400" dirty="0"/>
              <a:t> – 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en-US" sz="2400" dirty="0"/>
              <a:t>	International Nosocomial 	Infection Control Consortium 	(INICC) conducts HAI 	surveillance in ICUs in 45 	LMICs[7]</a:t>
            </a:r>
          </a:p>
          <a:p>
            <a:pPr lvl="0">
              <a:lnSpc>
                <a:spcPct val="90000"/>
              </a:lnSpc>
            </a:pPr>
            <a:r>
              <a:rPr lang="en-US" sz="2400" b="1" dirty="0"/>
              <a:t>Higher CAUTI incidence in LMICs</a:t>
            </a:r>
            <a:r>
              <a:rPr lang="en-US" sz="2400" dirty="0"/>
              <a:t> – 3.2 per 1,000 catheter-days in INICC vs. 1.1 per 1,000 in the USA[7, 8]</a:t>
            </a:r>
          </a:p>
          <a:p>
            <a:pPr lvl="0">
              <a:lnSpc>
                <a:spcPct val="90000"/>
              </a:lnSpc>
            </a:pPr>
            <a:r>
              <a:rPr lang="en-US" sz="2400" b="1" dirty="0"/>
              <a:t>High incidence reported in single-site studies </a:t>
            </a:r>
            <a:r>
              <a:rPr lang="en-US" sz="2400" dirty="0"/>
              <a:t>– 28 per 1000 catheter-days in Uganda, 32 per 1000 catheter-days in Kenya [9-10]</a:t>
            </a:r>
          </a:p>
          <a:p>
            <a:pPr>
              <a:lnSpc>
                <a:spcPct val="90000"/>
              </a:lnSpc>
            </a:pPr>
            <a:endParaRPr lang="en-US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106CEE-DC6A-2999-D984-508F89BEC8F9}"/>
              </a:ext>
            </a:extLst>
          </p:cNvPr>
          <p:cNvSpPr/>
          <p:nvPr/>
        </p:nvSpPr>
        <p:spPr>
          <a:xfrm>
            <a:off x="5038661" y="0"/>
            <a:ext cx="3805170" cy="73947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Catheter-Associated Urinary Tract Infections (CAUTI) - CHC Solutions">
            <a:extLst>
              <a:ext uri="{FF2B5EF4-FFF2-40B4-BE49-F238E27FC236}">
                <a16:creationId xmlns:a16="http://schemas.microsoft.com/office/drawing/2014/main" id="{F85E7076-A6F9-F2EA-FF57-923D56E34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661" y="1903875"/>
            <a:ext cx="3805170" cy="250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313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682B2-F0F9-6441-9FD9-862D3F681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2631"/>
            <a:ext cx="8229600" cy="648969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Berlin Sans FB" panose="020E0602020502020306" pitchFamily="34" charset="0"/>
              </a:rPr>
              <a:t>CAUTI Case definition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F6B3A98-3E76-941B-6DC6-64C49AB709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496610"/>
              </p:ext>
            </p:extLst>
          </p:nvPr>
        </p:nvGraphicFramePr>
        <p:xfrm>
          <a:off x="411480" y="1371600"/>
          <a:ext cx="8195310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8910">
                  <a:extLst>
                    <a:ext uri="{9D8B030D-6E8A-4147-A177-3AD203B41FA5}">
                      <a16:colId xmlns:a16="http://schemas.microsoft.com/office/drawing/2014/main" val="88976578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70637415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3018578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CDC/Kenya MoH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EU CDC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403201"/>
                  </a:ext>
                </a:extLst>
              </a:tr>
              <a:tr h="14833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Has an indwelling urinary catheter for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&gt;48 consecutive hours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AND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One symptom documented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AND</a:t>
                      </a:r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Urine culture results ≤2 species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Has a urinary catheter for 2 days </a:t>
                      </a:r>
                      <a:r>
                        <a:rPr lang="en-US" sz="2000" b="1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AND</a:t>
                      </a:r>
                    </a:p>
                    <a:p>
                      <a:endParaRPr lang="en-US" sz="2000" b="1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57200" marR="0" lvl="0" indent="-4572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Microbiologically confirmed 1 symptom and culture positive </a:t>
                      </a:r>
                      <a:r>
                        <a:rPr lang="en-US" sz="2000" b="1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</a:p>
                    <a:p>
                      <a:pPr marL="457200" marR="0" lvl="0" indent="-4572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Unconfirmed 2 symptoms and other tests (dipstick, pyuria with WBC) </a:t>
                      </a:r>
                      <a:r>
                        <a:rPr lang="en-US" sz="2000" b="1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</a:p>
                    <a:p>
                      <a:pPr marL="457200" marR="0" lvl="0" indent="-4572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symptoms and clinical diagnosis of UTI</a:t>
                      </a:r>
                      <a:endParaRPr lang="en-US" sz="2000" b="1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Indwelling urinary catheter present (even intermittently) in the 7 days preceding the onset of infection and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Symptoms present 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Positive culture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605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9078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4EB73-0064-D162-4745-3E2638360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76B84-84CA-377C-6E3A-F12F960C2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2631"/>
            <a:ext cx="8229600" cy="83661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erlin Sans FB" panose="020E0602020502020306" pitchFamily="34" charset="0"/>
              </a:rPr>
              <a:t>CAUTI Case definition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CCC947D-29A9-224E-D47E-CBC1335787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5778867"/>
              </p:ext>
            </p:extLst>
          </p:nvPr>
        </p:nvGraphicFramePr>
        <p:xfrm>
          <a:off x="411480" y="1371600"/>
          <a:ext cx="8195310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8910">
                  <a:extLst>
                    <a:ext uri="{9D8B030D-6E8A-4147-A177-3AD203B41FA5}">
                      <a16:colId xmlns:a16="http://schemas.microsoft.com/office/drawing/2014/main" val="88976578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70637415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3018578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CDC/Kenya MoH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EU CDC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403201"/>
                  </a:ext>
                </a:extLst>
              </a:tr>
              <a:tr h="14833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Has an indwelling urinary catheter for&gt;48 consecutive hours AND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One symptom documented AND Urine culture results ≤2 species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Has a urinary catheter for 2 days </a:t>
                      </a:r>
                    </a:p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AND</a:t>
                      </a:r>
                    </a:p>
                    <a:p>
                      <a:pPr marL="457200" marR="0" lvl="0" indent="-4572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Microbiologically confirmed 1 symptom and culture positive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</a:p>
                    <a:p>
                      <a:pPr marL="457200" marR="0" lvl="0" indent="-4572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Unconfirmed 2 symptoms and other tests (dipstick, pyuria with WBC)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</a:p>
                    <a:p>
                      <a:pPr marL="457200" marR="0" lvl="0" indent="-4572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symptoms and clinical diagnosis of UTI</a:t>
                      </a:r>
                      <a:endParaRPr lang="en-US" sz="20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Indwelling urinary catheter present (even intermittently) in the 7 days preceding the onset of infection and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Symptoms present 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Positive culture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605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1116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4x3_COPH blue header Wht Bkgd" id="{893CE2A6-CBFB-5F48-A6E6-89C4CBB97703}" vid="{D57F1079-33B1-0D47-83F5-436D92204C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4x3-COPH-blueheader-whtbg</Template>
  <TotalTime>4339</TotalTime>
  <Words>2206</Words>
  <Application>Microsoft Office PowerPoint</Application>
  <PresentationFormat>On-screen Show (4:3)</PresentationFormat>
  <Paragraphs>346</Paragraphs>
  <Slides>40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Aptos</vt:lpstr>
      <vt:lpstr>Arial</vt:lpstr>
      <vt:lpstr>Berlin Sans FB</vt:lpstr>
      <vt:lpstr>Calibri</vt:lpstr>
      <vt:lpstr>Cambria Math</vt:lpstr>
      <vt:lpstr>Myriad Pro Semibold Cond</vt:lpstr>
      <vt:lpstr>Times New Roman</vt:lpstr>
      <vt:lpstr>Wingdings</vt:lpstr>
      <vt:lpstr>Office Theme</vt:lpstr>
      <vt:lpstr>Catheter-Associated Urinary Tract Infections (CAUTI) Incidence Estimates Influenced by  Documentation Completeness in an  East African Regional Referral Hospital</vt:lpstr>
      <vt:lpstr>The Big Picture: Aims</vt:lpstr>
      <vt:lpstr>Meet Patient X, aged 62 years</vt:lpstr>
      <vt:lpstr>Complications with CAUTI</vt:lpstr>
      <vt:lpstr>Background: Epidemiology</vt:lpstr>
      <vt:lpstr>HAI Surveillance</vt:lpstr>
      <vt:lpstr>CAUTI Incidence</vt:lpstr>
      <vt:lpstr>CAUTI Case definition </vt:lpstr>
      <vt:lpstr>CAUTI Case definition </vt:lpstr>
      <vt:lpstr>CAUTI Case definition </vt:lpstr>
      <vt:lpstr>CAUTI incidence calculation </vt:lpstr>
      <vt:lpstr>Justifications for  Relaxing Definitions</vt:lpstr>
      <vt:lpstr>Research aims</vt:lpstr>
      <vt:lpstr>METHODS</vt:lpstr>
      <vt:lpstr>Methods</vt:lpstr>
      <vt:lpstr>Study Setting</vt:lpstr>
      <vt:lpstr>Inclusion criteria</vt:lpstr>
      <vt:lpstr> Sample size  Jan 1 through Dec 31, 2023. </vt:lpstr>
      <vt:lpstr>Variables </vt:lpstr>
      <vt:lpstr>Data Abstraction</vt:lpstr>
      <vt:lpstr>Data analysis – Aim 1</vt:lpstr>
      <vt:lpstr>Data analysis Aim 2</vt:lpstr>
      <vt:lpstr>CAUTI incidence criteria</vt:lpstr>
      <vt:lpstr>RESULTS</vt:lpstr>
      <vt:lpstr>Who is included in the sample? N=193</vt:lpstr>
      <vt:lpstr>Descriptive statistics (N=193)</vt:lpstr>
      <vt:lpstr>Descriptive statistics…</vt:lpstr>
      <vt:lpstr>Documentation status</vt:lpstr>
      <vt:lpstr>CAUTI Incidence Calculation </vt:lpstr>
      <vt:lpstr>CAUTI Incidence</vt:lpstr>
      <vt:lpstr>Sample Size &amp; Incidence by Definition</vt:lpstr>
      <vt:lpstr>Summary of Findings </vt:lpstr>
      <vt:lpstr>Summary of Findings</vt:lpstr>
      <vt:lpstr>Pros and cons of the different scenario</vt:lpstr>
      <vt:lpstr>Conclusions</vt:lpstr>
      <vt:lpstr>Recommendations</vt:lpstr>
      <vt:lpstr>PowerPoint Presentation</vt:lpstr>
      <vt:lpstr>Acknowledgements </vt:lpstr>
      <vt:lpstr>References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Flavia Miiro</dc:creator>
  <cp:lastModifiedBy>Flavia Miiro</cp:lastModifiedBy>
  <cp:revision>19</cp:revision>
  <dcterms:created xsi:type="dcterms:W3CDTF">2025-08-28T21:21:15Z</dcterms:created>
  <dcterms:modified xsi:type="dcterms:W3CDTF">2025-09-15T16:24:40Z</dcterms:modified>
</cp:coreProperties>
</file>